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57" r:id="rId2"/>
    <p:sldId id="286" r:id="rId3"/>
    <p:sldId id="287" r:id="rId4"/>
    <p:sldId id="293" r:id="rId5"/>
    <p:sldId id="289" r:id="rId6"/>
    <p:sldId id="325" r:id="rId7"/>
    <p:sldId id="340" r:id="rId8"/>
    <p:sldId id="316" r:id="rId9"/>
    <p:sldId id="329" r:id="rId10"/>
    <p:sldId id="327" r:id="rId11"/>
    <p:sldId id="328" r:id="rId12"/>
    <p:sldId id="330" r:id="rId13"/>
    <p:sldId id="294" r:id="rId14"/>
    <p:sldId id="331" r:id="rId15"/>
    <p:sldId id="332" r:id="rId16"/>
    <p:sldId id="335" r:id="rId17"/>
    <p:sldId id="336" r:id="rId18"/>
    <p:sldId id="337" r:id="rId19"/>
    <p:sldId id="334" r:id="rId20"/>
    <p:sldId id="297" r:id="rId21"/>
    <p:sldId id="299" r:id="rId22"/>
    <p:sldId id="338" r:id="rId23"/>
    <p:sldId id="339" r:id="rId24"/>
    <p:sldId id="322" r:id="rId25"/>
    <p:sldId id="323" r:id="rId26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CCECFF"/>
    <a:srgbClr val="00CCFF"/>
    <a:srgbClr val="99CCFF"/>
    <a:srgbClr val="29293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8F463-E743-4C2B-83BC-954FE41E349F}" type="datetimeFigureOut">
              <a:rPr lang="fr-FR" smtClean="0"/>
              <a:t>14/03/2018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56894-F04D-4A49-A6FA-A96D86A319C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483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6DB24-925B-4324-B15E-133519D844B2}" type="datetimeFigureOut">
              <a:rPr lang="fr-FR" smtClean="0"/>
              <a:t>14/03/2018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6" y="4689246"/>
            <a:ext cx="5438464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6906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098" y="9376906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71B88-271E-41C8-BF89-4C652306BD4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010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1A6B-C154-4D65-A5AF-773CBABE4C73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274E-12C8-45FE-899C-EC9826031695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B134-8DEA-497F-A62D-8EC15117C60A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AB6EF-567D-41EB-9770-B841E6A3F2A2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5A6F-6B4C-4AAA-AE7C-B8492397D9C3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4E6F-A295-414D-8933-230D4150B30C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66D7-7D98-428F-A61C-EF48110CD29B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1618-0855-497F-B503-0B7636400695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C6A0-B2C1-4DBD-91F4-ED74455BC42D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627D-F203-4BCB-8A94-AF55AC99E297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3D48-D51D-429B-9049-1C5F989BDA02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03C760E-5838-45D1-80B0-37BB7AFADE9D}" type="datetime1">
              <a:rPr lang="fr-FR" smtClean="0"/>
              <a:t>14/03/2018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FF727F6-8829-48E8-981A-7E987D525E7A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4400" dirty="0" smtClean="0"/>
              <a:t>RAPPORT D’ORIENTATIONS BUDGETAIRES 2018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CONSEIL COMMUNAUTAIRE</a:t>
            </a:r>
          </a:p>
          <a:p>
            <a:r>
              <a:rPr lang="fr-FR" dirty="0" smtClean="0"/>
              <a:t>26 février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362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2018 - FONCTIONNEMENT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719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10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225689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Principales dépenses : </a:t>
            </a:r>
            <a:r>
              <a:rPr lang="fr-FR" sz="1200" b="1" u="sng" dirty="0" smtClean="0">
                <a:solidFill>
                  <a:srgbClr val="0070C0"/>
                </a:solidFill>
              </a:rPr>
              <a:t>subventions et participations </a:t>
            </a:r>
          </a:p>
          <a:p>
            <a:endParaRPr lang="fr-FR" sz="1200" dirty="0" smtClean="0"/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  <a:p>
            <a:endParaRPr lang="fr-FR" sz="1200" u="sng" dirty="0">
              <a:solidFill>
                <a:srgbClr val="0070C0"/>
              </a:solidFill>
            </a:endParaRPr>
          </a:p>
          <a:p>
            <a:endParaRPr lang="fr-FR" sz="1200" u="sng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67" y="1700808"/>
            <a:ext cx="4752528" cy="4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23306"/>
            <a:ext cx="3384376" cy="4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70967" y="6355306"/>
            <a:ext cx="475252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Participations : +3,2 %</a:t>
            </a:r>
            <a:endParaRPr lang="fr-FR" sz="1100" dirty="0"/>
          </a:p>
        </p:txBody>
      </p:sp>
      <p:sp>
        <p:nvSpPr>
          <p:cNvPr id="10" name="ZoneTexte 9"/>
          <p:cNvSpPr txBox="1"/>
          <p:nvPr/>
        </p:nvSpPr>
        <p:spPr>
          <a:xfrm>
            <a:off x="5220072" y="6355307"/>
            <a:ext cx="338437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Subventions  : + 0  %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2658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668" y="379343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2018 - FONCTIONNEMENT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2791" y="6392917"/>
            <a:ext cx="8399734" cy="465083"/>
          </a:xfrm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85725" indent="-85725"/>
            <a:r>
              <a:rPr lang="fr-FR" sz="4800" dirty="0" smtClean="0">
                <a:latin typeface="Calibri" panose="020F0502020204030204" pitchFamily="34" charset="0"/>
              </a:rPr>
              <a:t>Prise </a:t>
            </a:r>
            <a:r>
              <a:rPr lang="fr-FR" sz="4800" dirty="0">
                <a:latin typeface="Calibri" panose="020F0502020204030204" pitchFamily="34" charset="0"/>
              </a:rPr>
              <a:t>en compte </a:t>
            </a:r>
            <a:r>
              <a:rPr lang="fr-FR" sz="4800" dirty="0" smtClean="0">
                <a:latin typeface="Calibri" panose="020F0502020204030204" pitchFamily="34" charset="0"/>
              </a:rPr>
              <a:t>du présentéisme comme </a:t>
            </a:r>
            <a:r>
              <a:rPr lang="fr-FR" sz="4800" dirty="0">
                <a:latin typeface="Calibri" panose="020F0502020204030204" pitchFamily="34" charset="0"/>
              </a:rPr>
              <a:t>critère d’attribution de la part </a:t>
            </a:r>
            <a:r>
              <a:rPr lang="fr-FR" sz="4800" dirty="0" smtClean="0">
                <a:latin typeface="Calibri" panose="020F0502020204030204" pitchFamily="34" charset="0"/>
              </a:rPr>
              <a:t>variable du RIFSEEP</a:t>
            </a:r>
            <a:r>
              <a:rPr lang="fr-FR" sz="4800" dirty="0">
                <a:latin typeface="Calibri" panose="020F0502020204030204" pitchFamily="34" charset="0"/>
              </a:rPr>
              <a:t>,  </a:t>
            </a:r>
          </a:p>
          <a:p>
            <a:pPr marL="85725" indent="-85725"/>
            <a:r>
              <a:rPr lang="fr-FR" sz="4800" dirty="0" smtClean="0">
                <a:latin typeface="Calibri" panose="020F0502020204030204" pitchFamily="34" charset="0"/>
              </a:rPr>
              <a:t>Maintien </a:t>
            </a:r>
            <a:r>
              <a:rPr lang="fr-FR" sz="4800" dirty="0">
                <a:latin typeface="Calibri" panose="020F0502020204030204" pitchFamily="34" charset="0"/>
              </a:rPr>
              <a:t>d’une politique active d’avancement de grade et de promotion interne </a:t>
            </a:r>
            <a:r>
              <a:rPr lang="fr-FR" sz="4800" dirty="0" smtClean="0">
                <a:latin typeface="Calibri" panose="020F0502020204030204" pitchFamily="34" charset="0"/>
              </a:rPr>
              <a:t>pour reconnaitre </a:t>
            </a:r>
            <a:r>
              <a:rPr lang="fr-FR" sz="4800" dirty="0">
                <a:latin typeface="Calibri" panose="020F0502020204030204" pitchFamily="34" charset="0"/>
              </a:rPr>
              <a:t>l’implication des agents</a:t>
            </a:r>
            <a:r>
              <a:rPr lang="fr-FR" sz="4400" dirty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11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3528" y="1087189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Principales dépenses : la masse salariale : 14 025 806 €</a:t>
            </a:r>
            <a:endParaRPr lang="fr-FR" sz="1200" u="sng" dirty="0" smtClean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3000" y="3933056"/>
            <a:ext cx="8424936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  <a:latin typeface="Calibri" panose="020F0502020204030204" pitchFamily="34" charset="0"/>
              </a:rPr>
              <a:t>L’Agglo poursuivra le travail engagé pour contenir la masse </a:t>
            </a:r>
            <a:r>
              <a:rPr lang="fr-FR" sz="1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salariale  en :</a:t>
            </a:r>
            <a:endParaRPr lang="fr-FR" sz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fr-FR" sz="1200" dirty="0">
                <a:latin typeface="Calibri" panose="020F0502020204030204" pitchFamily="34" charset="0"/>
              </a:rPr>
              <a:t> </a:t>
            </a:r>
          </a:p>
          <a:p>
            <a:pPr marL="266700" lvl="0" indent="-180975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 adaptant </a:t>
            </a:r>
            <a:r>
              <a:rPr lang="fr-FR" sz="1200" dirty="0">
                <a:latin typeface="Calibri" panose="020F0502020204030204" pitchFamily="34" charset="0"/>
              </a:rPr>
              <a:t>régulièrement l’organisation pour une meilleure efficience. </a:t>
            </a:r>
          </a:p>
          <a:p>
            <a:pPr marL="266700" indent="-180975" algn="just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</a:t>
            </a:r>
            <a:r>
              <a:rPr lang="fr-FR" sz="1200" dirty="0">
                <a:latin typeface="Calibri" panose="020F0502020204030204" pitchFamily="34" charset="0"/>
              </a:rPr>
              <a:t> </a:t>
            </a:r>
            <a:r>
              <a:rPr lang="fr-FR" sz="1200" dirty="0" smtClean="0">
                <a:latin typeface="Calibri" panose="020F0502020204030204" pitchFamily="34" charset="0"/>
              </a:rPr>
              <a:t>anticipant </a:t>
            </a:r>
            <a:r>
              <a:rPr lang="fr-FR" sz="1200" dirty="0">
                <a:latin typeface="Calibri" panose="020F0502020204030204" pitchFamily="34" charset="0"/>
              </a:rPr>
              <a:t>chaque départ et continuant à examiner systématiquement toutes les demandes de remplacement liées à ces </a:t>
            </a:r>
            <a:r>
              <a:rPr lang="fr-FR" sz="1200" dirty="0" smtClean="0">
                <a:latin typeface="Calibri" panose="020F0502020204030204" pitchFamily="34" charset="0"/>
              </a:rPr>
              <a:t>départs,  </a:t>
            </a:r>
          </a:p>
          <a:p>
            <a:pPr marL="266700" lvl="0" indent="-180975">
              <a:lnSpc>
                <a:spcPct val="150000"/>
              </a:lnSpc>
            </a:pPr>
            <a:r>
              <a:rPr lang="fr-FR" sz="1200" dirty="0">
                <a:latin typeface="Calibri" panose="020F0502020204030204" pitchFamily="34" charset="0"/>
              </a:rPr>
              <a:t> </a:t>
            </a:r>
            <a:r>
              <a:rPr lang="fr-FR" sz="1200" dirty="0" smtClean="0">
                <a:latin typeface="Calibri" panose="020F0502020204030204" pitchFamily="34" charset="0"/>
              </a:rPr>
              <a:t> sachant </a:t>
            </a:r>
            <a:r>
              <a:rPr lang="fr-FR" sz="1200" dirty="0">
                <a:latin typeface="Calibri" panose="020F0502020204030204" pitchFamily="34" charset="0"/>
              </a:rPr>
              <a:t>que priorité sera donnée aux agents en situation de reclassement médical ou de redéploiement. </a:t>
            </a:r>
          </a:p>
          <a:p>
            <a:pPr marL="180975" indent="-95250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 examinant </a:t>
            </a:r>
            <a:r>
              <a:rPr lang="fr-FR" sz="1200" dirty="0">
                <a:latin typeface="Calibri" panose="020F0502020204030204" pitchFamily="34" charset="0"/>
              </a:rPr>
              <a:t>les demandes de remplacements des arrêts maladie et </a:t>
            </a:r>
            <a:r>
              <a:rPr lang="fr-FR" sz="1200" dirty="0" smtClean="0">
                <a:latin typeface="Calibri" panose="020F0502020204030204" pitchFamily="34" charset="0"/>
              </a:rPr>
              <a:t>maternité, </a:t>
            </a:r>
            <a:r>
              <a:rPr lang="fr-FR" sz="1200" dirty="0">
                <a:latin typeface="Calibri" panose="020F0502020204030204" pitchFamily="34" charset="0"/>
              </a:rPr>
              <a:t>au cas par </a:t>
            </a:r>
            <a:r>
              <a:rPr lang="fr-FR" sz="1200" dirty="0" smtClean="0">
                <a:latin typeface="Calibri" panose="020F0502020204030204" pitchFamily="34" charset="0"/>
              </a:rPr>
              <a:t>cas, </a:t>
            </a:r>
            <a:r>
              <a:rPr lang="fr-FR" sz="1200" dirty="0">
                <a:latin typeface="Calibri" panose="020F0502020204030204" pitchFamily="34" charset="0"/>
              </a:rPr>
              <a:t>selon les critères de </a:t>
            </a:r>
            <a:r>
              <a:rPr lang="fr-FR" sz="1200" dirty="0" smtClean="0">
                <a:latin typeface="Calibri" panose="020F0502020204030204" pitchFamily="34" charset="0"/>
              </a:rPr>
              <a:t>continuité absolue </a:t>
            </a:r>
            <a:r>
              <a:rPr lang="fr-FR" sz="1200" dirty="0">
                <a:latin typeface="Calibri" panose="020F0502020204030204" pitchFamily="34" charset="0"/>
              </a:rPr>
              <a:t>du service, de normes d’encadrement et de face à face avec les usagers. </a:t>
            </a:r>
          </a:p>
          <a:p>
            <a:pPr marL="180975" indent="-95250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 mobilisant </a:t>
            </a:r>
            <a:r>
              <a:rPr lang="fr-FR" sz="1200" dirty="0">
                <a:latin typeface="Calibri" panose="020F0502020204030204" pitchFamily="34" charset="0"/>
              </a:rPr>
              <a:t>davantage les directions opérationnelles dans le pilotage de la masse salariale, à partir d’outils de suivi partagé des dépenses RH. Toutes les directions devront contribuer à l’effort collectif.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1364188"/>
            <a:ext cx="8424936" cy="258532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85725" lvl="1">
              <a:lnSpc>
                <a:spcPct val="150000"/>
              </a:lnSpc>
            </a:pPr>
            <a:r>
              <a:rPr lang="fr-FR" sz="1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2018 :</a:t>
            </a:r>
          </a:p>
          <a:p>
            <a:pPr marL="180975" lvl="1" indent="-95250">
              <a:lnSpc>
                <a:spcPct val="150000"/>
              </a:lnSpc>
              <a:buFontTx/>
              <a:buChar char="-"/>
            </a:pPr>
            <a:r>
              <a:rPr lang="fr-FR" sz="1200" dirty="0" smtClean="0">
                <a:latin typeface="Calibri" panose="020F0502020204030204" pitchFamily="34" charset="0"/>
              </a:rPr>
              <a:t>mise </a:t>
            </a:r>
            <a:r>
              <a:rPr lang="fr-FR" sz="1200" dirty="0">
                <a:latin typeface="Calibri" panose="020F0502020204030204" pitchFamily="34" charset="0"/>
              </a:rPr>
              <a:t>en place du nouveau régime indemnitaire (RIFSEEP) </a:t>
            </a:r>
            <a:r>
              <a:rPr lang="fr-FR" sz="1200" dirty="0" smtClean="0">
                <a:latin typeface="Calibri" panose="020F0502020204030204" pitchFamily="34" charset="0"/>
              </a:rPr>
              <a:t>de façon progressive (sur deux ans )</a:t>
            </a:r>
          </a:p>
          <a:p>
            <a:pPr marL="180975" lvl="1" indent="-95250" algn="just">
              <a:lnSpc>
                <a:spcPct val="150000"/>
              </a:lnSpc>
              <a:buFontTx/>
              <a:buChar char="-"/>
            </a:pPr>
            <a:r>
              <a:rPr lang="fr-FR" sz="1200" dirty="0" smtClean="0">
                <a:latin typeface="Calibri" panose="020F0502020204030204" pitchFamily="34" charset="0"/>
              </a:rPr>
              <a:t>créations de postes : 1 </a:t>
            </a:r>
            <a:r>
              <a:rPr lang="fr-FR" sz="1200" dirty="0">
                <a:latin typeface="Calibri" panose="020F0502020204030204" pitchFamily="34" charset="0"/>
              </a:rPr>
              <a:t>poste de développeur </a:t>
            </a:r>
            <a:r>
              <a:rPr lang="fr-FR" sz="1200" dirty="0" smtClean="0">
                <a:latin typeface="Calibri" panose="020F0502020204030204" pitchFamily="34" charset="0"/>
              </a:rPr>
              <a:t>économique, 1 </a:t>
            </a:r>
            <a:r>
              <a:rPr lang="fr-FR" sz="1200" dirty="0">
                <a:latin typeface="Calibri" panose="020F0502020204030204" pitchFamily="34" charset="0"/>
              </a:rPr>
              <a:t>poste </a:t>
            </a:r>
            <a:r>
              <a:rPr lang="fr-FR" sz="1200" dirty="0" smtClean="0">
                <a:latin typeface="Calibri" panose="020F0502020204030204" pitchFamily="34" charset="0"/>
              </a:rPr>
              <a:t>de responsable </a:t>
            </a:r>
            <a:r>
              <a:rPr lang="fr-FR" sz="1200" dirty="0">
                <a:latin typeface="Calibri" panose="020F0502020204030204" pitchFamily="34" charset="0"/>
              </a:rPr>
              <a:t>du relais </a:t>
            </a:r>
            <a:r>
              <a:rPr lang="fr-FR" sz="1200" dirty="0" smtClean="0">
                <a:latin typeface="Calibri" panose="020F0502020204030204" pitchFamily="34" charset="0"/>
              </a:rPr>
              <a:t>d’assistantes maternelles </a:t>
            </a:r>
            <a:r>
              <a:rPr lang="fr-FR" sz="1200" dirty="0">
                <a:latin typeface="Calibri" panose="020F0502020204030204" pitchFamily="34" charset="0"/>
              </a:rPr>
              <a:t>itinérant (RAMI) </a:t>
            </a:r>
            <a:endParaRPr lang="fr-FR" sz="1200" dirty="0" smtClean="0">
              <a:latin typeface="Calibri" panose="020F0502020204030204" pitchFamily="34" charset="0"/>
            </a:endParaRPr>
          </a:p>
          <a:p>
            <a:pPr marL="180975" lvl="1" indent="-95250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  mise </a:t>
            </a:r>
            <a:r>
              <a:rPr lang="fr-FR" sz="1200" dirty="0">
                <a:latin typeface="Calibri" panose="020F0502020204030204" pitchFamily="34" charset="0"/>
              </a:rPr>
              <a:t>à disposition de personnel </a:t>
            </a:r>
            <a:r>
              <a:rPr lang="fr-FR" sz="1200" dirty="0" smtClean="0">
                <a:latin typeface="Calibri" panose="020F0502020204030204" pitchFamily="34" charset="0"/>
              </a:rPr>
              <a:t>(service </a:t>
            </a:r>
            <a:r>
              <a:rPr lang="fr-FR" sz="1200" dirty="0">
                <a:latin typeface="Calibri" panose="020F0502020204030204" pitchFamily="34" charset="0"/>
              </a:rPr>
              <a:t>mutualisé avec la commune de Villefranche </a:t>
            </a:r>
            <a:r>
              <a:rPr lang="fr-FR" sz="1200" dirty="0" smtClean="0">
                <a:latin typeface="Calibri" panose="020F0502020204030204" pitchFamily="34" charset="0"/>
              </a:rPr>
              <a:t>sur </a:t>
            </a:r>
            <a:r>
              <a:rPr lang="fr-FR" sz="1200" dirty="0">
                <a:latin typeface="Calibri" panose="020F0502020204030204" pitchFamily="34" charset="0"/>
              </a:rPr>
              <a:t>Saône </a:t>
            </a:r>
            <a:r>
              <a:rPr lang="fr-FR" sz="1200" dirty="0" smtClean="0">
                <a:latin typeface="Calibri" panose="020F0502020204030204" pitchFamily="34" charset="0"/>
              </a:rPr>
              <a:t>)  : 30 % d’ 1 </a:t>
            </a:r>
            <a:r>
              <a:rPr lang="fr-FR" sz="1200" dirty="0">
                <a:latin typeface="Calibri" panose="020F0502020204030204" pitchFamily="34" charset="0"/>
              </a:rPr>
              <a:t>poste de responsable de l’animation de l’architecture et du patrimoine </a:t>
            </a:r>
            <a:r>
              <a:rPr lang="fr-FR" sz="1200" dirty="0" smtClean="0">
                <a:latin typeface="Calibri" panose="020F0502020204030204" pitchFamily="34" charset="0"/>
              </a:rPr>
              <a:t>(label </a:t>
            </a:r>
            <a:r>
              <a:rPr lang="fr-FR" sz="1200" dirty="0">
                <a:latin typeface="Calibri" panose="020F0502020204030204" pitchFamily="34" charset="0"/>
              </a:rPr>
              <a:t>Art et Histoire </a:t>
            </a:r>
            <a:r>
              <a:rPr lang="fr-FR" sz="1200" dirty="0" smtClean="0">
                <a:latin typeface="Calibri" panose="020F0502020204030204" pitchFamily="34" charset="0"/>
              </a:rPr>
              <a:t>) à compter du 1</a:t>
            </a:r>
            <a:r>
              <a:rPr lang="fr-FR" sz="1200" baseline="30000" dirty="0" smtClean="0">
                <a:latin typeface="Calibri" panose="020F0502020204030204" pitchFamily="34" charset="0"/>
              </a:rPr>
              <a:t>er</a:t>
            </a:r>
            <a:r>
              <a:rPr lang="fr-FR" sz="1200" dirty="0" smtClean="0">
                <a:latin typeface="Calibri" panose="020F0502020204030204" pitchFamily="34" charset="0"/>
              </a:rPr>
              <a:t> janvier 2018</a:t>
            </a:r>
          </a:p>
          <a:p>
            <a:pPr marL="180975" lvl="1" indent="-95250">
              <a:lnSpc>
                <a:spcPct val="150000"/>
              </a:lnSpc>
              <a:buFontTx/>
              <a:buChar char="-"/>
            </a:pPr>
            <a:r>
              <a:rPr lang="fr-FR" sz="1200" dirty="0" smtClean="0">
                <a:latin typeface="Calibri" panose="020F0502020204030204" pitchFamily="34" charset="0"/>
              </a:rPr>
              <a:t>Intégration de l’effet report </a:t>
            </a:r>
            <a:r>
              <a:rPr lang="fr-FR" sz="1200" dirty="0">
                <a:latin typeface="Calibri" panose="020F0502020204030204" pitchFamily="34" charset="0"/>
              </a:rPr>
              <a:t>de la création d’un poste d’ingénieur grands projets en 2017 </a:t>
            </a:r>
            <a:endParaRPr lang="fr-FR" sz="1200" dirty="0" smtClean="0">
              <a:latin typeface="Calibri" panose="020F0502020204030204" pitchFamily="34" charset="0"/>
            </a:endParaRPr>
          </a:p>
          <a:p>
            <a:pPr marL="180975" lvl="1" indent="-95250">
              <a:lnSpc>
                <a:spcPct val="150000"/>
              </a:lnSpc>
              <a:buFontTx/>
              <a:buChar char="-"/>
            </a:pPr>
            <a:r>
              <a:rPr lang="fr-FR" sz="1200" dirty="0" smtClean="0">
                <a:latin typeface="Calibri" panose="020F0502020204030204" pitchFamily="34" charset="0"/>
              </a:rPr>
              <a:t>intégration des mesures </a:t>
            </a:r>
            <a:r>
              <a:rPr lang="fr-FR" sz="1200" dirty="0">
                <a:latin typeface="Calibri" panose="020F0502020204030204" pitchFamily="34" charset="0"/>
              </a:rPr>
              <a:t>gouvernementales 2016/2017 (parcours PPCR, augmentation de la valeur du point</a:t>
            </a:r>
            <a:r>
              <a:rPr lang="fr-FR" sz="1200" dirty="0" smtClean="0">
                <a:latin typeface="Calibri" panose="020F0502020204030204" pitchFamily="34" charset="0"/>
              </a:rPr>
              <a:t>).</a:t>
            </a:r>
          </a:p>
          <a:p>
            <a:pPr marL="180975" lvl="1" indent="-95250">
              <a:lnSpc>
                <a:spcPct val="150000"/>
              </a:lnSpc>
            </a:pPr>
            <a:r>
              <a:rPr lang="fr-FR" sz="1200" dirty="0" smtClean="0">
                <a:latin typeface="Calibri" panose="020F0502020204030204" pitchFamily="34" charset="0"/>
              </a:rPr>
              <a:t>-  suppression </a:t>
            </a:r>
            <a:r>
              <a:rPr lang="fr-FR" sz="1200" dirty="0">
                <a:latin typeface="Calibri" panose="020F0502020204030204" pitchFamily="34" charset="0"/>
              </a:rPr>
              <a:t>de 4 postes en </a:t>
            </a:r>
            <a:r>
              <a:rPr lang="fr-FR" sz="1200" dirty="0" smtClean="0">
                <a:latin typeface="Calibri" panose="020F0502020204030204" pitchFamily="34" charset="0"/>
              </a:rPr>
              <a:t>2017 </a:t>
            </a:r>
            <a:endParaRPr lang="fr-FR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BUDGETAIRES 2018 - FONCTIONNEMENT</a:t>
            </a:r>
            <a:endParaRPr lang="fr-FR" sz="2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12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225689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Principales recettes </a:t>
            </a:r>
            <a:endParaRPr lang="fr-FR" sz="1200" u="sng" dirty="0" smtClean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0606" y="4509120"/>
            <a:ext cx="842493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0070C0"/>
                </a:solidFill>
              </a:rPr>
              <a:t>- Dotations et participations : 9 765 926 € </a:t>
            </a:r>
            <a:endParaRPr lang="fr-FR" sz="1100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1497757"/>
            <a:ext cx="8424936" cy="314894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61950" lvl="1" indent="-180975">
              <a:lnSpc>
                <a:spcPct val="150000"/>
              </a:lnSpc>
              <a:buFontTx/>
              <a:buChar char="-"/>
            </a:pPr>
            <a:r>
              <a:rPr lang="fr-FR" sz="1100" b="1" dirty="0" smtClean="0">
                <a:solidFill>
                  <a:srgbClr val="0070C0"/>
                </a:solidFill>
              </a:rPr>
              <a:t>Impôts et taxes : + 0,6 % par rapport au réalisé</a:t>
            </a:r>
            <a:endParaRPr lang="fr-FR" sz="1100" b="1" dirty="0">
              <a:solidFill>
                <a:srgbClr val="0070C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01" y="2060848"/>
            <a:ext cx="750083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01" y="5085184"/>
            <a:ext cx="7468991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343001" y="4786119"/>
            <a:ext cx="7253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-Dotation de l’Etat : - 3 % par rapport au réalisé 2017</a:t>
            </a:r>
            <a:endParaRPr lang="fr-FR" sz="11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61704" y="6309320"/>
            <a:ext cx="7253335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-</a:t>
            </a:r>
            <a:r>
              <a:rPr lang="fr-FR" sz="1100" dirty="0" smtClean="0"/>
              <a:t>Autres participations : 1,146 M d’€ ( +1,4 % /BP 2017</a:t>
            </a:r>
            <a:r>
              <a:rPr lang="fr-FR" sz="1200" dirty="0" smtClean="0"/>
              <a:t>)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124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BUDGETAIRES  2018 : INVESTISSEMENT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13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56792"/>
            <a:ext cx="7992888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100" b="1" dirty="0" smtClean="0">
                <a:solidFill>
                  <a:srgbClr val="0070C0"/>
                </a:solidFill>
              </a:rPr>
              <a:t>Dépenses </a:t>
            </a:r>
            <a:r>
              <a:rPr lang="fr-FR" sz="1100" b="1" dirty="0">
                <a:solidFill>
                  <a:srgbClr val="0070C0"/>
                </a:solidFill>
              </a:rPr>
              <a:t>d’équipement sous </a:t>
            </a:r>
            <a:r>
              <a:rPr lang="fr-FR" sz="1100" b="1" dirty="0" smtClean="0">
                <a:solidFill>
                  <a:srgbClr val="0070C0"/>
                </a:solidFill>
              </a:rPr>
              <a:t>opération :  11</a:t>
            </a:r>
            <a:r>
              <a:rPr lang="fr-FR" sz="1100" b="1" dirty="0">
                <a:solidFill>
                  <a:srgbClr val="0070C0"/>
                </a:solidFill>
              </a:rPr>
              <a:t> 676 420 </a:t>
            </a:r>
            <a:r>
              <a:rPr lang="fr-FR" sz="1100" b="1" dirty="0" smtClean="0">
                <a:solidFill>
                  <a:srgbClr val="0070C0"/>
                </a:solidFill>
              </a:rPr>
              <a:t>€ </a:t>
            </a:r>
            <a:r>
              <a:rPr lang="fr-FR" sz="1100" dirty="0" smtClean="0">
                <a:solidFill>
                  <a:srgbClr val="0070C0"/>
                </a:solidFill>
              </a:rPr>
              <a:t>(6</a:t>
            </a:r>
            <a:r>
              <a:rPr lang="fr-FR" sz="1100" dirty="0">
                <a:solidFill>
                  <a:srgbClr val="0070C0"/>
                </a:solidFill>
              </a:rPr>
              <a:t> 522 632 </a:t>
            </a:r>
            <a:r>
              <a:rPr lang="fr-FR" sz="1100" dirty="0" smtClean="0">
                <a:solidFill>
                  <a:srgbClr val="0070C0"/>
                </a:solidFill>
              </a:rPr>
              <a:t>€  </a:t>
            </a:r>
            <a:r>
              <a:rPr lang="fr-FR" sz="1100" dirty="0">
                <a:solidFill>
                  <a:srgbClr val="0070C0"/>
                </a:solidFill>
              </a:rPr>
              <a:t>au budget primitif 2017 </a:t>
            </a:r>
            <a:r>
              <a:rPr lang="fr-FR" sz="1100" dirty="0" smtClean="0">
                <a:solidFill>
                  <a:srgbClr val="0070C0"/>
                </a:solidFill>
              </a:rPr>
              <a:t>) : + </a:t>
            </a:r>
            <a:r>
              <a:rPr lang="fr-FR" sz="1100" dirty="0">
                <a:solidFill>
                  <a:srgbClr val="0070C0"/>
                </a:solidFill>
              </a:rPr>
              <a:t>5.15 Md’</a:t>
            </a:r>
            <a:r>
              <a:rPr lang="fr-FR" sz="1100" dirty="0" smtClean="0">
                <a:solidFill>
                  <a:srgbClr val="0070C0"/>
                </a:solidFill>
              </a:rPr>
              <a:t>€</a:t>
            </a:r>
            <a:endParaRPr lang="fr-FR" sz="11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endParaRPr lang="fr-FR" sz="11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b="1" dirty="0" smtClean="0"/>
              <a:t>Engagement </a:t>
            </a:r>
            <a:r>
              <a:rPr lang="fr-FR" sz="1100" b="1" dirty="0"/>
              <a:t>de deux </a:t>
            </a:r>
            <a:r>
              <a:rPr lang="fr-FR" sz="1100" b="1" dirty="0" smtClean="0"/>
              <a:t>projets </a:t>
            </a:r>
            <a:r>
              <a:rPr lang="fr-FR" sz="1100" b="1" dirty="0"/>
              <a:t>majeurs du mandat </a:t>
            </a:r>
            <a:r>
              <a:rPr lang="fr-FR" sz="1100" b="1" dirty="0" smtClean="0"/>
              <a:t>: </a:t>
            </a:r>
          </a:p>
          <a:p>
            <a:endParaRPr lang="fr-FR" sz="1100" b="1" dirty="0" smtClean="0"/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fr-FR" sz="1100" dirty="0" smtClean="0"/>
              <a:t>Rénovation du Nautile: 4 700 000 €  </a:t>
            </a:r>
            <a:r>
              <a:rPr lang="fr-FR" sz="1100" dirty="0"/>
              <a:t>(+ 4.5 M d’€ par rapport au BP </a:t>
            </a:r>
            <a:r>
              <a:rPr lang="fr-FR" sz="1100" dirty="0" smtClean="0"/>
              <a:t>2017)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fr-FR" sz="1100" dirty="0" smtClean="0"/>
              <a:t>Halte </a:t>
            </a:r>
            <a:r>
              <a:rPr lang="fr-FR" sz="1100" dirty="0"/>
              <a:t>fluviale </a:t>
            </a:r>
            <a:r>
              <a:rPr lang="fr-FR" sz="1100" dirty="0" smtClean="0"/>
              <a:t>: 612 000 € (+</a:t>
            </a:r>
            <a:r>
              <a:rPr lang="fr-FR" sz="1100" dirty="0"/>
              <a:t>233 K€)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83593" y="3068960"/>
            <a:ext cx="8136904" cy="33085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/>
            <a:r>
              <a:rPr lang="fr-FR" sz="1100" b="1" dirty="0" smtClean="0"/>
              <a:t>Sont également proposés :</a:t>
            </a:r>
          </a:p>
          <a:p>
            <a:pPr lvl="0"/>
            <a:endParaRPr lang="fr-FR" sz="1100" b="1" dirty="0" smtClean="0"/>
          </a:p>
          <a:p>
            <a:pPr lvl="0"/>
            <a:r>
              <a:rPr lang="fr-FR" sz="1100" dirty="0" smtClean="0"/>
              <a:t>- travaux </a:t>
            </a:r>
            <a:r>
              <a:rPr lang="fr-FR" sz="1100" dirty="0"/>
              <a:t>d’amélioration du Palais des sport, initialement prévus 2017 et décalés en 2018 : 475 000 €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projet </a:t>
            </a:r>
            <a:r>
              <a:rPr lang="fr-FR" sz="1100" dirty="0"/>
              <a:t>vestiaire et hangar du cimetière : 243 000 €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extension </a:t>
            </a:r>
            <a:r>
              <a:rPr lang="fr-FR" sz="1100" dirty="0"/>
              <a:t>du local OM : 300 000 €, dans l’attente de la finalisation du projet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aménagement </a:t>
            </a:r>
            <a:r>
              <a:rPr lang="fr-FR" sz="1100" dirty="0"/>
              <a:t>d’un terrain d’accueil des gens du voyage : 500 000 €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poursuite </a:t>
            </a:r>
            <a:r>
              <a:rPr lang="fr-FR" sz="1100" dirty="0"/>
              <a:t>des études du renouvellement urbain de </a:t>
            </a:r>
            <a:r>
              <a:rPr lang="fr-FR" sz="1100" dirty="0" err="1"/>
              <a:t>Belleroche</a:t>
            </a:r>
            <a:r>
              <a:rPr lang="fr-FR" sz="1100" dirty="0"/>
              <a:t> : 120 000 €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aménagements </a:t>
            </a:r>
            <a:r>
              <a:rPr lang="fr-FR" sz="1100" dirty="0"/>
              <a:t>numériques des musées et acquisitions d’œuvre : 140 000 </a:t>
            </a:r>
            <a:r>
              <a:rPr lang="fr-FR" sz="1100" dirty="0" smtClean="0"/>
              <a:t>€ ( financement CAR)</a:t>
            </a:r>
            <a:endParaRPr lang="fr-FR" sz="1100" dirty="0"/>
          </a:p>
          <a:p>
            <a:r>
              <a:rPr lang="fr-FR" sz="1100" dirty="0"/>
              <a:t> </a:t>
            </a:r>
          </a:p>
          <a:p>
            <a:r>
              <a:rPr lang="fr-FR" sz="1100" dirty="0" smtClean="0"/>
              <a:t>- enveloppes </a:t>
            </a:r>
            <a:r>
              <a:rPr lang="fr-FR" sz="1100" dirty="0"/>
              <a:t>nécessaires à la mise en œuvre des actions engagées, notamment : </a:t>
            </a:r>
          </a:p>
          <a:p>
            <a:r>
              <a:rPr lang="fr-FR" sz="1100" dirty="0"/>
              <a:t> </a:t>
            </a:r>
          </a:p>
          <a:p>
            <a:pPr lvl="1"/>
            <a:r>
              <a:rPr lang="fr-FR" sz="1100" dirty="0" smtClean="0"/>
              <a:t>- Programme </a:t>
            </a:r>
            <a:r>
              <a:rPr lang="fr-FR" sz="1100" dirty="0"/>
              <a:t>d’Intérêt Général : 150 000 €</a:t>
            </a:r>
          </a:p>
          <a:p>
            <a:pPr lvl="1"/>
            <a:r>
              <a:rPr lang="fr-FR" sz="1100" dirty="0" smtClean="0"/>
              <a:t>- PLH</a:t>
            </a:r>
            <a:r>
              <a:rPr lang="fr-FR" sz="1100" dirty="0"/>
              <a:t> : 300 000 </a:t>
            </a:r>
            <a:r>
              <a:rPr lang="fr-FR" sz="1100" dirty="0" smtClean="0"/>
              <a:t>€ </a:t>
            </a:r>
            <a:endParaRPr lang="fr-FR" sz="1100" dirty="0"/>
          </a:p>
          <a:p>
            <a:pPr lvl="1"/>
            <a:r>
              <a:rPr lang="fr-FR" sz="1100" dirty="0" smtClean="0"/>
              <a:t>- PLU</a:t>
            </a:r>
            <a:r>
              <a:rPr lang="fr-FR" sz="1100" dirty="0"/>
              <a:t> : 282 000 €</a:t>
            </a:r>
          </a:p>
        </p:txBody>
      </p:sp>
    </p:spTree>
    <p:extLst>
      <p:ext uri="{BB962C8B-B14F-4D97-AF65-F5344CB8AC3E}">
        <p14:creationId xmlns:p14="http://schemas.microsoft.com/office/powerpoint/2010/main" val="3632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budgétaires 2018 : INVESTISSEMENT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14</a:t>
            </a:fld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281361"/>
            <a:ext cx="4752528" cy="499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796136" y="3123309"/>
            <a:ext cx="3096343" cy="2800767"/>
          </a:xfrm>
          <a:prstGeom prst="rect">
            <a:avLst/>
          </a:prstGeom>
          <a:solidFill>
            <a:srgbClr val="0099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Besoin de financement de l’exercice : </a:t>
            </a: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9 725 072 €</a:t>
            </a:r>
          </a:p>
          <a:p>
            <a:pPr marL="171450" indent="-85725"/>
            <a:endParaRPr lang="fr-FR" sz="1100" b="1" dirty="0" smtClean="0">
              <a:solidFill>
                <a:schemeClr val="bg1"/>
              </a:solidFill>
            </a:endParaRP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Couvert par :</a:t>
            </a: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-l’épargne : 2 687 288 €</a:t>
            </a:r>
          </a:p>
          <a:p>
            <a:pPr marL="171450" indent="-85725"/>
            <a:endParaRPr lang="fr-FR" sz="1100" b="1" dirty="0">
              <a:solidFill>
                <a:schemeClr val="bg1"/>
              </a:solidFill>
            </a:endParaRP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-le résultat de clôture prévisionnel 2017 : </a:t>
            </a: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7 165 000 €</a:t>
            </a:r>
          </a:p>
          <a:p>
            <a:pPr marL="171450" indent="-85725"/>
            <a:endParaRPr lang="fr-FR" sz="1100" b="1" dirty="0">
              <a:solidFill>
                <a:schemeClr val="bg1"/>
              </a:solidFill>
            </a:endParaRPr>
          </a:p>
          <a:p>
            <a:pPr marL="171450" indent="-85725"/>
            <a:r>
              <a:rPr lang="fr-FR" sz="1100" b="1" dirty="0" smtClean="0">
                <a:solidFill>
                  <a:schemeClr val="bg1"/>
                </a:solidFill>
              </a:rPr>
              <a:t>- l’emprunt : </a:t>
            </a:r>
          </a:p>
          <a:p>
            <a:pPr marL="171450" indent="-85725"/>
            <a:endParaRPr lang="fr-FR" sz="1100" b="1" dirty="0">
              <a:solidFill>
                <a:schemeClr val="bg1"/>
              </a:solidFill>
            </a:endParaRPr>
          </a:p>
          <a:p>
            <a:pPr marL="171450" indent="-85725">
              <a:buFont typeface="Wingdings" panose="05000000000000000000" pitchFamily="2" charset="2"/>
              <a:buChar char="Ø"/>
            </a:pPr>
            <a:r>
              <a:rPr lang="fr-FR" sz="1100" b="1" dirty="0" smtClean="0">
                <a:solidFill>
                  <a:schemeClr val="bg1"/>
                </a:solidFill>
              </a:rPr>
              <a:t> emprunt </a:t>
            </a:r>
            <a:r>
              <a:rPr lang="fr-FR" sz="1100" b="1" dirty="0">
                <a:solidFill>
                  <a:schemeClr val="bg1"/>
                </a:solidFill>
              </a:rPr>
              <a:t>nécessaire à l’équilibre du budget primitif 2018 </a:t>
            </a:r>
            <a:r>
              <a:rPr lang="fr-FR" sz="1100" b="1" dirty="0" smtClean="0">
                <a:solidFill>
                  <a:schemeClr val="bg1"/>
                </a:solidFill>
              </a:rPr>
              <a:t> : 2</a:t>
            </a:r>
            <a:r>
              <a:rPr lang="fr-FR" sz="1100" b="1" dirty="0">
                <a:solidFill>
                  <a:schemeClr val="bg1"/>
                </a:solidFill>
              </a:rPr>
              <a:t> 560 081 € </a:t>
            </a:r>
          </a:p>
          <a:p>
            <a:pPr marL="171450" indent="-85725"/>
            <a:r>
              <a:rPr lang="fr-FR" sz="1100" b="1" dirty="0">
                <a:solidFill>
                  <a:schemeClr val="bg1"/>
                </a:solidFill>
              </a:rPr>
              <a:t> </a:t>
            </a:r>
          </a:p>
          <a:p>
            <a:pPr marL="85725"/>
            <a:r>
              <a:rPr lang="fr-FR" sz="1100" b="1" i="1" dirty="0" smtClean="0">
                <a:solidFill>
                  <a:schemeClr val="bg1"/>
                </a:solidFill>
              </a:rPr>
              <a:t>Estimation de la dette : </a:t>
            </a:r>
            <a:r>
              <a:rPr lang="fr-FR" sz="1100" b="1" i="1" dirty="0">
                <a:solidFill>
                  <a:schemeClr val="bg1"/>
                </a:solidFill>
              </a:rPr>
              <a:t>11 588 443 € fin </a:t>
            </a:r>
            <a:r>
              <a:rPr lang="fr-FR" sz="1100" b="1" i="1" dirty="0" smtClean="0">
                <a:solidFill>
                  <a:schemeClr val="bg1"/>
                </a:solidFill>
              </a:rPr>
              <a:t>2018 ( 11</a:t>
            </a:r>
            <a:r>
              <a:rPr lang="fr-FR" sz="1100" b="1" i="1" dirty="0">
                <a:solidFill>
                  <a:schemeClr val="bg1"/>
                </a:solidFill>
              </a:rPr>
              <a:t> 167 373 € fin </a:t>
            </a:r>
            <a:r>
              <a:rPr lang="fr-FR" sz="1100" b="1" i="1" dirty="0" smtClean="0">
                <a:solidFill>
                  <a:schemeClr val="bg1"/>
                </a:solidFill>
              </a:rPr>
              <a:t>2017)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5508104" y="5662289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48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: PROSPECTIVES FINANCIERES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15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56792"/>
            <a:ext cx="7992888" cy="324704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Prospectives financières à horizon 2022</a:t>
            </a:r>
          </a:p>
          <a:p>
            <a:pPr marL="285750" indent="-285750" algn="ctr">
              <a:buFontTx/>
              <a:buChar char="-"/>
            </a:pPr>
            <a:endParaRPr lang="fr-FR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fr-FR" sz="12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100" b="1" u="sng" dirty="0" smtClean="0">
                <a:solidFill>
                  <a:srgbClr val="0070C0"/>
                </a:solidFill>
              </a:rPr>
              <a:t>3 scénarios :</a:t>
            </a:r>
          </a:p>
          <a:p>
            <a:pPr marL="285750" indent="-285750">
              <a:buFontTx/>
              <a:buChar char="-"/>
            </a:pPr>
            <a:endParaRPr lang="fr-FR" sz="1100" dirty="0"/>
          </a:p>
          <a:p>
            <a:pPr marL="628650" lvl="1" indent="-171450">
              <a:buFontTx/>
              <a:buChar char="-"/>
            </a:pPr>
            <a:r>
              <a:rPr lang="fr-FR" sz="1100" b="1" u="sng" dirty="0" smtClean="0"/>
              <a:t>Un </a:t>
            </a:r>
            <a:r>
              <a:rPr lang="fr-FR" sz="1100" b="1" u="sng" dirty="0"/>
              <a:t>premier scénario appréhendant la seule question de la solvabilité</a:t>
            </a:r>
            <a:r>
              <a:rPr lang="fr-FR" sz="1100" dirty="0"/>
              <a:t>, sans tenir compte des contraintes imposées par </a:t>
            </a:r>
            <a:r>
              <a:rPr lang="fr-FR" sz="1100" dirty="0" smtClean="0"/>
              <a:t>l’Etat</a:t>
            </a:r>
          </a:p>
          <a:p>
            <a:pPr marL="628650" lvl="1" indent="-171450">
              <a:buFontTx/>
              <a:buChar char="-"/>
            </a:pPr>
            <a:endParaRPr lang="fr-FR" sz="1100" u="sng" dirty="0"/>
          </a:p>
          <a:p>
            <a:pPr marL="628650" lvl="1" indent="-171450">
              <a:buFontTx/>
              <a:buChar char="-"/>
            </a:pPr>
            <a:r>
              <a:rPr lang="fr-FR" sz="1100" b="1" u="sng" dirty="0" smtClean="0"/>
              <a:t>Un </a:t>
            </a:r>
            <a:r>
              <a:rPr lang="fr-FR" sz="1100" b="1" u="sng" dirty="0"/>
              <a:t>second scénario</a:t>
            </a:r>
            <a:r>
              <a:rPr lang="fr-FR" sz="1100" b="1" dirty="0"/>
              <a:t> </a:t>
            </a:r>
            <a:r>
              <a:rPr lang="fr-FR" sz="1100" dirty="0"/>
              <a:t>dans lequel il est fait l’hypothèse que la seule norme de croissance des dépenses de fonctionnement est </a:t>
            </a:r>
            <a:r>
              <a:rPr lang="fr-FR" sz="1100" dirty="0" smtClean="0"/>
              <a:t>respectée</a:t>
            </a:r>
          </a:p>
          <a:p>
            <a:pPr marL="628650" lvl="1" indent="-171450">
              <a:buFontTx/>
              <a:buChar char="-"/>
            </a:pPr>
            <a:endParaRPr lang="fr-FR" sz="1100" u="sng" dirty="0"/>
          </a:p>
          <a:p>
            <a:pPr marL="628650" lvl="1" indent="-171450">
              <a:buFontTx/>
              <a:buChar char="-"/>
            </a:pPr>
            <a:endParaRPr lang="fr-FR" sz="1100" u="sng" dirty="0" smtClean="0"/>
          </a:p>
          <a:p>
            <a:pPr marL="628650" lvl="1" indent="-171450">
              <a:buFontTx/>
              <a:buChar char="-"/>
            </a:pPr>
            <a:r>
              <a:rPr lang="fr-FR" sz="1100" b="1" u="sng" dirty="0" smtClean="0"/>
              <a:t>Un </a:t>
            </a:r>
            <a:r>
              <a:rPr lang="fr-FR" sz="1100" b="1" u="sng" dirty="0"/>
              <a:t>troisième scénario</a:t>
            </a:r>
            <a:r>
              <a:rPr lang="fr-FR" sz="1100" b="1" dirty="0"/>
              <a:t> </a:t>
            </a:r>
            <a:r>
              <a:rPr lang="fr-FR" sz="1100" dirty="0"/>
              <a:t>dans lequel l’ensemble des contraintes posé au niveau national serait respecté </a:t>
            </a:r>
            <a:r>
              <a:rPr lang="fr-FR" sz="1100" dirty="0" smtClean="0"/>
              <a:t>( à partir de 2018)</a:t>
            </a:r>
            <a:endParaRPr lang="fr-FR" sz="1100" dirty="0"/>
          </a:p>
          <a:p>
            <a:pPr marL="742950" lvl="1" indent="-285750">
              <a:buFontTx/>
              <a:buChar char="-"/>
            </a:pPr>
            <a:endParaRPr lang="fr-FR" sz="12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2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: PROSPECTIVES FINANCIERES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16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1" y="1261170"/>
            <a:ext cx="381642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Scénario 1 : la solvabilité 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dépenses de gestion : + 2%/ an en moyenne (+0,6 M d’€/ an) à p. de 2018 </a:t>
            </a:r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recettes ( +0,70 % ) </a:t>
            </a:r>
          </a:p>
          <a:p>
            <a:pPr marL="285750" indent="-285750">
              <a:buFontTx/>
              <a:buChar char="-"/>
            </a:pPr>
            <a:r>
              <a:rPr lang="fr-FR" sz="1100" dirty="0" smtClean="0"/>
              <a:t>42,8 Millions d’euros d’investissement (2017-2022)</a:t>
            </a:r>
          </a:p>
          <a:p>
            <a:pPr marL="285750" indent="-285750">
              <a:buFontTx/>
              <a:buChar char="-"/>
            </a:pPr>
            <a:endParaRPr lang="fr-FR" sz="1200" dirty="0">
              <a:latin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1" y="2593672"/>
            <a:ext cx="3816424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/>
              <a:t>Réduction de l’épargne et recours accru à l’emprunt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/>
              <a:t>Un scénario dégradé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solidFill>
                  <a:srgbClr val="FF0000"/>
                </a:solidFill>
              </a:rPr>
              <a:t>Un redressement nécessaire de l’épargne à hauteur de 0,8 M d’€  minimum sur la période</a:t>
            </a:r>
            <a:endParaRPr lang="fr-FR" sz="1100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1268760"/>
            <a:ext cx="4608512" cy="2448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981256"/>
            <a:ext cx="4032447" cy="26610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3775323"/>
            <a:ext cx="4608512" cy="295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875239" y="1412776"/>
            <a:ext cx="1441177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508104" y="3981256"/>
            <a:ext cx="2376264" cy="31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CAVBS ( en années)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: PROSPECTIVES FINANCIERES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17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1" y="1261170"/>
            <a:ext cx="3816424" cy="146193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70C0"/>
                </a:solidFill>
              </a:rPr>
              <a:t>Scénario 2 : respect de la norme de croissance des dépenses de fonctionnement  </a:t>
            </a:r>
          </a:p>
          <a:p>
            <a:pPr algn="ctr"/>
            <a:endParaRPr lang="fr-FR" sz="1100" dirty="0"/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dépenses de gestion : + 1,2%/ an en moyenne (+0,43 M d’€/ an)</a:t>
            </a:r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recettes ( +0,70% d’€)</a:t>
            </a:r>
          </a:p>
          <a:p>
            <a:pPr marL="285750" indent="-285750">
              <a:buFontTx/>
              <a:buChar char="-"/>
            </a:pPr>
            <a:r>
              <a:rPr lang="fr-FR" sz="1100" dirty="0" smtClean="0"/>
              <a:t>42,8 Millions d’euros d’investissement</a:t>
            </a:r>
          </a:p>
          <a:p>
            <a:pPr marL="285750" indent="-285750">
              <a:buFontTx/>
              <a:buChar char="-"/>
            </a:pPr>
            <a:endParaRPr lang="fr-FR" sz="1200" dirty="0">
              <a:latin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6135" y="2925524"/>
            <a:ext cx="3816424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solidFill>
                  <a:srgbClr val="FF0000"/>
                </a:solidFill>
              </a:rPr>
              <a:t>Un redressement nécessaire de l’épargne (dépenses) à hauteur de 1 M d’€  minimum sur la période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2025968"/>
            <a:ext cx="1441177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1201760"/>
            <a:ext cx="4621537" cy="2400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7092280" y="1261170"/>
            <a:ext cx="1440160" cy="151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3981256"/>
            <a:ext cx="4621537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580620" y="4221088"/>
            <a:ext cx="22317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CAVBS (en années)</a:t>
            </a:r>
            <a:endParaRPr lang="fr-FR" sz="1100" b="1" dirty="0">
              <a:solidFill>
                <a:schemeClr val="tx1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5" y="4014593"/>
            <a:ext cx="3899866" cy="260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6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: PROSPECTIVES FINANCIERES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18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1" y="1261170"/>
            <a:ext cx="3816424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70C0"/>
                </a:solidFill>
              </a:rPr>
              <a:t>Scénario 3 : respect de la norme de croissance des dépenses de fonctionnement  et de la norme de désendettement </a:t>
            </a:r>
            <a:r>
              <a:rPr lang="fr-FR" sz="1100" b="1" i="1" dirty="0" smtClean="0">
                <a:solidFill>
                  <a:srgbClr val="0070C0"/>
                </a:solidFill>
              </a:rPr>
              <a:t>( à compter de 2018)</a:t>
            </a:r>
          </a:p>
          <a:p>
            <a:pPr algn="ctr"/>
            <a:endParaRPr lang="fr-FR" sz="1100" i="1" dirty="0"/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dépenses de gestion : + 1,2%/ an en moyenne (+0,43 M d’€/ an)</a:t>
            </a:r>
          </a:p>
          <a:p>
            <a:pPr marL="285750" indent="-285750">
              <a:buFontTx/>
              <a:buChar char="-"/>
            </a:pPr>
            <a:r>
              <a:rPr lang="fr-FR" sz="1100" dirty="0" smtClean="0"/>
              <a:t>Evolution des recettes ( +0,70 %)</a:t>
            </a:r>
          </a:p>
          <a:p>
            <a:pPr marL="285750" indent="-285750">
              <a:buFontTx/>
              <a:buChar char="-"/>
            </a:pPr>
            <a:r>
              <a:rPr lang="fr-FR" sz="1100" b="1" dirty="0" smtClean="0"/>
              <a:t>31,8 Millions d’euros d’investissement</a:t>
            </a:r>
            <a:endParaRPr lang="fr-FR" sz="1100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1" y="3140968"/>
            <a:ext cx="3816424" cy="6001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solidFill>
                  <a:srgbClr val="FF0000"/>
                </a:solidFill>
              </a:rPr>
              <a:t>Un redressement nécessaire de l’épargne (dépenses) à hauteur de 1 M d’€  minimum sur la période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solidFill>
                  <a:srgbClr val="FF0000"/>
                </a:solidFill>
              </a:rPr>
              <a:t>Réduction de l’investissement (-11 Md’€)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2025968"/>
            <a:ext cx="1441177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092280" y="1261170"/>
            <a:ext cx="1440160" cy="151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580620" y="4221088"/>
            <a:ext cx="223174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CAVBS (en années)</a:t>
            </a:r>
            <a:endParaRPr lang="fr-FR" sz="1100" b="1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56408"/>
            <a:ext cx="4464496" cy="25308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3933"/>
            <a:ext cx="3960439" cy="25035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4464496" cy="26144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652120" y="4185084"/>
            <a:ext cx="20162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CAVBS ( en années)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: PROSPECTIVES FINANCIERES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19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0992" y="2276872"/>
            <a:ext cx="7992888" cy="290848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 </a:t>
            </a:r>
            <a:r>
              <a:rPr lang="fr-FR" sz="1100" b="1" dirty="0" smtClean="0"/>
              <a:t>Une </a:t>
            </a:r>
            <a:r>
              <a:rPr lang="fr-FR" sz="1100" b="1" dirty="0"/>
              <a:t>double nécessité :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/>
              <a:t>- </a:t>
            </a:r>
            <a:r>
              <a:rPr lang="fr-FR" sz="1100" dirty="0">
                <a:solidFill>
                  <a:srgbClr val="0070C0"/>
                </a:solidFill>
              </a:rPr>
              <a:t>produire un redressement de l’épargne de 800 000 € </a:t>
            </a:r>
            <a:r>
              <a:rPr lang="fr-FR" sz="1100" dirty="0" smtClean="0">
                <a:solidFill>
                  <a:srgbClr val="0070C0"/>
                </a:solidFill>
              </a:rPr>
              <a:t>minimum à </a:t>
            </a:r>
            <a:r>
              <a:rPr lang="fr-FR" sz="1100" dirty="0">
                <a:solidFill>
                  <a:srgbClr val="0070C0"/>
                </a:solidFill>
              </a:rPr>
              <a:t>horizon 2022 </a:t>
            </a:r>
            <a:r>
              <a:rPr lang="fr-FR" sz="1100" dirty="0" smtClean="0">
                <a:solidFill>
                  <a:srgbClr val="0070C0"/>
                </a:solidFill>
              </a:rPr>
              <a:t> par </a:t>
            </a:r>
            <a:r>
              <a:rPr lang="fr-FR" sz="1100" dirty="0">
                <a:solidFill>
                  <a:srgbClr val="0070C0"/>
                </a:solidFill>
              </a:rPr>
              <a:t>rapport à une tendance au fil de l’eau particulièrement contrainte (+2 %/ an en moyenne des dépenses de fonctionnement, hors AC et FPIC).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/>
              <a:t>- </a:t>
            </a:r>
            <a:r>
              <a:rPr lang="fr-FR" sz="1100" dirty="0">
                <a:solidFill>
                  <a:srgbClr val="0070C0"/>
                </a:solidFill>
              </a:rPr>
              <a:t>s’interroger sur la possibilité </a:t>
            </a:r>
            <a:r>
              <a:rPr lang="fr-FR" sz="1100" dirty="0" smtClean="0">
                <a:solidFill>
                  <a:srgbClr val="0070C0"/>
                </a:solidFill>
              </a:rPr>
              <a:t>de remplir </a:t>
            </a:r>
            <a:r>
              <a:rPr lang="fr-FR" sz="1100" dirty="0">
                <a:solidFill>
                  <a:srgbClr val="0070C0"/>
                </a:solidFill>
              </a:rPr>
              <a:t>au mieux les objectifs fixés à l’échelon local par la loi de programmation des finances publiques 2018 – </a:t>
            </a:r>
            <a:r>
              <a:rPr lang="fr-FR" sz="1100" dirty="0" smtClean="0">
                <a:solidFill>
                  <a:srgbClr val="0070C0"/>
                </a:solidFill>
              </a:rPr>
              <a:t>2022, et sur les leviers à mobiliser</a:t>
            </a:r>
            <a:endParaRPr lang="fr-FR" sz="1100" dirty="0">
              <a:solidFill>
                <a:srgbClr val="0070C0"/>
              </a:solidFill>
            </a:endParaRPr>
          </a:p>
          <a:p>
            <a:r>
              <a:rPr lang="fr-FR" sz="1100" dirty="0"/>
              <a:t> </a:t>
            </a:r>
          </a:p>
          <a:p>
            <a:r>
              <a:rPr lang="fr-FR" sz="1100" b="1" dirty="0"/>
              <a:t> </a:t>
            </a:r>
            <a:endParaRPr lang="fr-FR" sz="11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100" b="1" dirty="0" smtClean="0"/>
              <a:t>Poursuivre </a:t>
            </a:r>
            <a:r>
              <a:rPr lang="fr-FR" sz="1100" b="1" dirty="0"/>
              <a:t>la réflexion engagée sur le pacte fiscal et financier, dans une approche globale, et dans un cadre qui devra</a:t>
            </a:r>
            <a:r>
              <a:rPr lang="fr-FR" sz="1100" dirty="0"/>
              <a:t> :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/>
              <a:t>- développer une approche équitable, juste et objective, traduisant la réalité financière du territoire et la volonté des acteurs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/>
              <a:t>- s’inscrire au maximum dans une dynamique positive favorisant les effets dynamiques induits (via le CIF, les potentiels financiers…) 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7544" y="1556792"/>
            <a:ext cx="7992888" cy="36933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endParaRPr lang="fr-FR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9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 smtClean="0"/>
              <a:t>Le Rapport </a:t>
            </a:r>
            <a:r>
              <a:rPr lang="fr-FR" sz="1600" dirty="0"/>
              <a:t>d’orientation </a:t>
            </a:r>
            <a:r>
              <a:rPr lang="fr-FR" sz="1600" dirty="0" smtClean="0"/>
              <a:t>budgétaire, présenté dans les deux mois qui précédent le vote des budgets, doit porter </a:t>
            </a:r>
            <a:r>
              <a:rPr lang="fr-FR" sz="1600" dirty="0"/>
              <a:t>sur </a:t>
            </a:r>
            <a:r>
              <a:rPr lang="fr-FR" sz="1600" dirty="0" smtClean="0"/>
              <a:t>: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715963" lvl="0" indent="-182563"/>
            <a:r>
              <a:rPr lang="fr-FR" sz="1600" dirty="0"/>
              <a:t>Les orientations budgétaires de l’exercice</a:t>
            </a:r>
          </a:p>
          <a:p>
            <a:pPr marL="715963" lvl="0" indent="-182563"/>
            <a:r>
              <a:rPr lang="fr-FR" sz="1600" dirty="0"/>
              <a:t>Les engagements pluriannuels de la collectivité</a:t>
            </a:r>
          </a:p>
          <a:p>
            <a:pPr marL="715963" indent="-182563"/>
            <a:r>
              <a:rPr lang="fr-FR" sz="1600" dirty="0"/>
              <a:t>La structure et la gestion de la dette</a:t>
            </a:r>
            <a:endParaRPr lang="fr-FR" sz="16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791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 2018 - BUDGETS  ANNEXES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20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1521078"/>
            <a:ext cx="3978747" cy="4924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300" dirty="0" smtClean="0"/>
              <a:t>Poids des Budgets annexes dans les dépenses d’équipement  totales de l’agglomération : 46,5 %</a:t>
            </a:r>
            <a:endParaRPr lang="fr-FR" sz="13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492896"/>
            <a:ext cx="405075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5221461" y="1521078"/>
            <a:ext cx="3604716" cy="4924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300" dirty="0" smtClean="0"/>
              <a:t>Evolution des dépenses d’équipement  proposées</a:t>
            </a:r>
            <a:endParaRPr lang="fr-FR" sz="13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756" y="2492896"/>
            <a:ext cx="360471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3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2018 : BUDGETS ANNEXES EAU ET ASSAINISSEMENT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19" y="1196752"/>
            <a:ext cx="8784977" cy="10464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Section de fonctionnement </a:t>
            </a:r>
            <a:r>
              <a:rPr lang="fr-FR" sz="1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stabilité ou hausse de l’épargne, à l’exception du budget assainissement ( légère diminution)</a:t>
            </a:r>
          </a:p>
          <a:p>
            <a:r>
              <a:rPr lang="fr-FR" sz="1200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Section investissement :  principaux projets </a:t>
            </a:r>
            <a:r>
              <a:rPr lang="fr-FR" sz="1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 	EAU : poursuite et montée en charge des travaux de l’</a:t>
            </a:r>
            <a:r>
              <a:rPr lang="fr-FR" sz="1200" dirty="0">
                <a:solidFill>
                  <a:srgbClr val="0070C0"/>
                </a:solidFill>
                <a:latin typeface="Calibri" panose="020F0502020204030204" pitchFamily="34" charset="0"/>
              </a:rPr>
              <a:t>u</a:t>
            </a:r>
            <a:r>
              <a:rPr lang="fr-FR" sz="1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sine de potabilisation 				(6,3Md’€)</a:t>
            </a:r>
          </a:p>
          <a:p>
            <a:r>
              <a:rPr lang="fr-FR" sz="1200" dirty="0">
                <a:solidFill>
                  <a:srgbClr val="0070C0"/>
                </a:solidFill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			ASSAINISSEMENT : travaux sur réseaux : 1 920 000 €</a:t>
            </a:r>
          </a:p>
          <a:p>
            <a:r>
              <a:rPr lang="fr-FR" sz="1400" dirty="0" smtClean="0"/>
              <a:t>				</a:t>
            </a:r>
            <a:r>
              <a:rPr lang="fr-FR" sz="1100" dirty="0" smtClean="0">
                <a:solidFill>
                  <a:srgbClr val="0070C0"/>
                </a:solidFill>
              </a:rPr>
              <a:t>STEP : </a:t>
            </a:r>
            <a:r>
              <a:rPr lang="fr-FR" sz="1100" dirty="0" err="1" smtClean="0">
                <a:solidFill>
                  <a:srgbClr val="0070C0"/>
                </a:solidFill>
              </a:rPr>
              <a:t>trvx</a:t>
            </a:r>
            <a:r>
              <a:rPr lang="fr-FR" sz="1100" dirty="0" smtClean="0">
                <a:solidFill>
                  <a:srgbClr val="0070C0"/>
                </a:solidFill>
              </a:rPr>
              <a:t> réseaux : 720 000 €, STEP St Etienne des Oullières  : 550 000 €</a:t>
            </a:r>
            <a:endParaRPr lang="fr-FR" sz="1100" dirty="0">
              <a:solidFill>
                <a:srgbClr val="0070C0"/>
              </a:solidFill>
            </a:endParaRPr>
          </a:p>
        </p:txBody>
      </p:sp>
      <p:pic>
        <p:nvPicPr>
          <p:cNvPr id="12316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15" y="2285405"/>
            <a:ext cx="2823518" cy="4519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8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563" y="2285404"/>
            <a:ext cx="2836888" cy="451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85405"/>
            <a:ext cx="2808312" cy="451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7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2018 : BUDGETS ANNEXES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22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19" y="1124744"/>
            <a:ext cx="8784977" cy="43858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BUDGET AFFAIRES ECONOMIQUES</a:t>
            </a:r>
          </a:p>
          <a:p>
            <a:pPr algn="ctr"/>
            <a:endParaRPr lang="fr-FR" sz="1200" u="sng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94288" y="2116278"/>
            <a:ext cx="3960440" cy="40010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 smtClean="0">
                <a:solidFill>
                  <a:srgbClr val="0070C0"/>
                </a:solidFill>
              </a:rPr>
              <a:t>BUDGET AFFAIRES ECONOMIQUES</a:t>
            </a:r>
          </a:p>
          <a:p>
            <a:pPr algn="ctr"/>
            <a:endParaRPr lang="fr-FR" sz="1100" u="sng" dirty="0">
              <a:solidFill>
                <a:srgbClr val="0070C0"/>
              </a:solidFill>
            </a:endParaRPr>
          </a:p>
          <a:p>
            <a:pPr algn="ctr"/>
            <a:endParaRPr lang="fr-FR" sz="1100" u="sng" dirty="0" smtClean="0">
              <a:solidFill>
                <a:srgbClr val="0070C0"/>
              </a:solidFill>
            </a:endParaRPr>
          </a:p>
          <a:p>
            <a:r>
              <a:rPr lang="fr-FR" sz="1100" b="1" u="sng" dirty="0" smtClean="0">
                <a:solidFill>
                  <a:srgbClr val="0070C0"/>
                </a:solidFill>
              </a:rPr>
              <a:t>2017 </a:t>
            </a:r>
            <a:r>
              <a:rPr lang="fr-FR" sz="1100" dirty="0" smtClean="0">
                <a:solidFill>
                  <a:srgbClr val="0070C0"/>
                </a:solidFill>
              </a:rPr>
              <a:t>: engagement des travaux de réhabilitation de l’ancien siège d’</a:t>
            </a:r>
            <a:r>
              <a:rPr lang="fr-FR" sz="1100" dirty="0" err="1" smtClean="0">
                <a:solidFill>
                  <a:srgbClr val="0070C0"/>
                </a:solidFill>
              </a:rPr>
              <a:t>Ontex</a:t>
            </a:r>
            <a:r>
              <a:rPr lang="fr-FR" sz="1100" dirty="0" smtClean="0">
                <a:solidFill>
                  <a:srgbClr val="0070C0"/>
                </a:solidFill>
              </a:rPr>
              <a:t> </a:t>
            </a:r>
          </a:p>
          <a:p>
            <a:endParaRPr lang="fr-FR" sz="1100" u="sng" dirty="0">
              <a:solidFill>
                <a:srgbClr val="0070C0"/>
              </a:solidFill>
            </a:endParaRPr>
          </a:p>
          <a:p>
            <a:r>
              <a:rPr lang="fr-FR" sz="1100" b="1" u="sng" dirty="0" smtClean="0">
                <a:solidFill>
                  <a:srgbClr val="0070C0"/>
                </a:solidFill>
              </a:rPr>
              <a:t>2018 : </a:t>
            </a:r>
          </a:p>
          <a:p>
            <a:endParaRPr lang="fr-FR" sz="1100" dirty="0" smtClean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en investissement : </a:t>
            </a:r>
          </a:p>
          <a:p>
            <a:r>
              <a:rPr lang="fr-FR" sz="1100" dirty="0">
                <a:solidFill>
                  <a:srgbClr val="0070C0"/>
                </a:solidFill>
              </a:rPr>
              <a:t>	</a:t>
            </a:r>
            <a:r>
              <a:rPr lang="fr-FR" sz="1100" dirty="0" smtClean="0">
                <a:solidFill>
                  <a:srgbClr val="0070C0"/>
                </a:solidFill>
              </a:rPr>
              <a:t>- entretien des sites économiques</a:t>
            </a:r>
          </a:p>
          <a:p>
            <a:r>
              <a:rPr lang="fr-FR" sz="1100" dirty="0">
                <a:solidFill>
                  <a:srgbClr val="0070C0"/>
                </a:solidFill>
              </a:rPr>
              <a:t>	</a:t>
            </a:r>
            <a:r>
              <a:rPr lang="fr-FR" sz="1100" dirty="0" smtClean="0">
                <a:solidFill>
                  <a:srgbClr val="0070C0"/>
                </a:solidFill>
              </a:rPr>
              <a:t>- enveloppe de 200 K€ pour la poursuite du 	  	  projet </a:t>
            </a:r>
            <a:r>
              <a:rPr lang="fr-FR" sz="1100" dirty="0" err="1" smtClean="0">
                <a:solidFill>
                  <a:srgbClr val="0070C0"/>
                </a:solidFill>
              </a:rPr>
              <a:t>Ontex</a:t>
            </a:r>
            <a:r>
              <a:rPr lang="fr-FR" sz="1100" dirty="0" smtClean="0">
                <a:solidFill>
                  <a:srgbClr val="0070C0"/>
                </a:solidFill>
              </a:rPr>
              <a:t> </a:t>
            </a:r>
          </a:p>
          <a:p>
            <a:endParaRPr lang="fr-FR" sz="1100" dirty="0" smtClean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En  fonctionnement : réduction de la subvention du budget principal vers le budget annexe (300 000 € contre 400 000 € en 2017)</a:t>
            </a:r>
          </a:p>
          <a:p>
            <a:r>
              <a:rPr lang="fr-FR" sz="11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fr-FR" sz="1100" dirty="0" smtClean="0">
                <a:solidFill>
                  <a:srgbClr val="0070C0"/>
                </a:solidFill>
              </a:rPr>
              <a:t>L’ emprunt non souscrit en 2017, et un décalage de recette de cession explique un résultat attendu négatif en 2017 </a:t>
            </a:r>
          </a:p>
          <a:p>
            <a:endParaRPr lang="fr-FR" sz="1100" dirty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Les orientations 2018 appellent un recours à l’emprunt prévisionnel à hauteur de 429 000 €  </a:t>
            </a:r>
            <a:endParaRPr lang="fr-FR" sz="1100" dirty="0">
              <a:solidFill>
                <a:srgbClr val="0070C0"/>
              </a:solidFill>
            </a:endParaRPr>
          </a:p>
          <a:p>
            <a:endParaRPr lang="fr-FR" sz="12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3692252" cy="4836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8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BUDGETAIRES 2018 : BUDGETS ANNEXES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23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19" y="1124744"/>
            <a:ext cx="8784977" cy="600164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BUDGET CREMATORIUM</a:t>
            </a:r>
          </a:p>
          <a:p>
            <a:pPr algn="ctr"/>
            <a:endParaRPr lang="fr-FR" sz="1050" u="sng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fr-FR" sz="1200" u="sng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36096" y="2953112"/>
            <a:ext cx="3411413" cy="198515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rgbClr val="0070C0"/>
                </a:solidFill>
              </a:rPr>
              <a:t>BUDGET CREMATORIUM</a:t>
            </a:r>
          </a:p>
          <a:p>
            <a:pPr algn="ctr"/>
            <a:endParaRPr lang="fr-FR" sz="1100" dirty="0">
              <a:solidFill>
                <a:srgbClr val="0070C0"/>
              </a:solidFill>
            </a:endParaRPr>
          </a:p>
          <a:p>
            <a:pPr algn="ctr"/>
            <a:endParaRPr lang="fr-FR" sz="1100" dirty="0" smtClean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Travaux d’extension et rénovation engagés en 2017</a:t>
            </a:r>
          </a:p>
          <a:p>
            <a:endParaRPr lang="fr-FR" sz="1100" dirty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2018 : enveloppe pour acquisition de matériel et mobilier</a:t>
            </a:r>
          </a:p>
          <a:p>
            <a:endParaRPr lang="fr-FR" sz="1100" dirty="0">
              <a:solidFill>
                <a:srgbClr val="0070C0"/>
              </a:solidFill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Pas de besoin  d’emprunt en 2018</a:t>
            </a:r>
          </a:p>
          <a:p>
            <a:endParaRPr lang="fr-FR" sz="1200" u="sng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fr-FR" sz="1200" u="sng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44" y="1844824"/>
            <a:ext cx="4648200" cy="453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6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RAPPORT SUR LA DETTE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76800"/>
          </a:xfrm>
        </p:spPr>
        <p:txBody>
          <a:bodyPr>
            <a:normAutofit/>
          </a:bodyPr>
          <a:lstStyle/>
          <a:p>
            <a:pPr algn="ctr"/>
            <a:r>
              <a:rPr lang="fr-FR" sz="1400" dirty="0" smtClean="0"/>
              <a:t>Principales caractéristiques de la dette au 31-12  :</a:t>
            </a:r>
          </a:p>
          <a:p>
            <a:endParaRPr lang="fr-FR" sz="2000" dirty="0"/>
          </a:p>
          <a:p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71600" y="2995434"/>
            <a:ext cx="720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Une dette globale ( tous budgets confondus) de  18 647 226 € fin 2017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076056" y="5445224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Une dette équilibrée entre taux fixes et taux variables, et ne présentant pas de risques.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826988"/>
              </p:ext>
            </p:extLst>
          </p:nvPr>
        </p:nvGraphicFramePr>
        <p:xfrm>
          <a:off x="1331640" y="1772816"/>
          <a:ext cx="6210300" cy="954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100"/>
                <a:gridCol w="1193800"/>
                <a:gridCol w="1193800"/>
                <a:gridCol w="1193800"/>
                <a:gridCol w="11938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31/12/2014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31/12/2015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31/12/2016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31/12/2017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Capital restant dû (CRD)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22 890 387 €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21 591 685 €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19 452 434 €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18 647 226 €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Taux moyen au 31.12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2,47%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2,40%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2,34%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2,21%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Durée de vie résiduelle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12 ans et 11 mois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12 ans et 3 mois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11 ans et 8 mois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 ans et 4 mois 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Nombre d'emprunts 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40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38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34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31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96285"/>
              </p:ext>
            </p:extLst>
          </p:nvPr>
        </p:nvGraphicFramePr>
        <p:xfrm>
          <a:off x="457201" y="3352118"/>
          <a:ext cx="8229598" cy="1552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593"/>
                <a:gridCol w="846003"/>
                <a:gridCol w="743956"/>
                <a:gridCol w="915131"/>
                <a:gridCol w="846003"/>
                <a:gridCol w="743956"/>
                <a:gridCol w="915131"/>
                <a:gridCol w="972738"/>
                <a:gridCol w="743956"/>
                <a:gridCol w="915131"/>
              </a:tblGrid>
              <a:tr h="177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31/12/2015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31/12/2016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31/12/2017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3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Type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Encours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répartition en 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Taux moyen (ExEx,Annuel)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Encours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répartition en 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Taux moyen (ExEx,Annuel)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Encours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répartition en 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Taux moyen (ExEx,Annuel)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  <a:tr h="14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Fixe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11 679 705 €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54,09%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3,38%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10 170 264 €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52,28%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3,40%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10 010 435 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53,68%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3,11%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  <a:tr h="16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Variable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7 462 082 €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34,56%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0,68%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7 000 388 €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35,99%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0,58%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6 526 165 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35,00%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0,56%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  <a:tr h="16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Livret A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171 286 €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0,79%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1,95%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85 517 €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0,44%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1,95%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 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0 %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  <a:tr h="177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Barrière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2 278 611 €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10,55%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3,05%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2 196 265 €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11,29%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3,05%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2 110 626 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11,32%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3,05%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  <a:tr h="228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TOTAL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21 591 685 €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100,00%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2,40%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19 452 434 €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100,00%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2,34%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18 647 226  €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100,00%</a:t>
                      </a:r>
                      <a:endParaRPr lang="fr-F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2,21%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2" marR="43932" marT="0" marB="0" anchor="ctr"/>
                </a:tc>
              </a:tr>
            </a:tbl>
          </a:graphicData>
        </a:graphic>
      </p:graphicFrame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144422"/>
            <a:ext cx="4248472" cy="158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05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 smtClean="0"/>
              <a:t>RAPPORT SUR LA DETTE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22" y="1428006"/>
            <a:ext cx="8229600" cy="487680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1800" b="1" u="sng" dirty="0" smtClean="0"/>
              <a:t>2017</a:t>
            </a:r>
            <a:r>
              <a:rPr lang="fr-FR" sz="1800" b="1" dirty="0" smtClean="0"/>
              <a:t> : </a:t>
            </a:r>
          </a:p>
          <a:p>
            <a:pPr marL="0" indent="0">
              <a:buNone/>
            </a:pPr>
            <a:endParaRPr lang="fr-FR" sz="1800" u="sng" dirty="0" smtClean="0"/>
          </a:p>
          <a:p>
            <a:pPr lvl="1"/>
            <a:r>
              <a:rPr lang="fr-FR" sz="1800" b="1" dirty="0"/>
              <a:t>En 2017</a:t>
            </a:r>
            <a:r>
              <a:rPr lang="fr-FR" sz="1800" dirty="0"/>
              <a:t>, l’Agglo a bénéficié d’un emprunt à taux zéro (avance remboursable) proposé par l’Agence de l’Eau et encaissé le 21 juillet pour un montant de 1 034 215 €, dans le cadre du projet de rénovation de l’usine de </a:t>
            </a:r>
            <a:r>
              <a:rPr lang="fr-FR" sz="1800" dirty="0" smtClean="0"/>
              <a:t>potabilisation</a:t>
            </a:r>
          </a:p>
          <a:p>
            <a:pPr lvl="1"/>
            <a:endParaRPr lang="fr-FR" sz="1800" b="1" u="sng" dirty="0" smtClean="0"/>
          </a:p>
          <a:p>
            <a:pPr lvl="1"/>
            <a:endParaRPr lang="fr-FR" sz="1800" b="1" u="sng" dirty="0" smtClean="0"/>
          </a:p>
          <a:p>
            <a:pPr marL="0" lvl="0" indent="0">
              <a:buNone/>
            </a:pPr>
            <a:r>
              <a:rPr lang="fr-FR" sz="1800" b="1" u="sng" dirty="0" smtClean="0"/>
              <a:t>Perspectives pour 2018</a:t>
            </a:r>
            <a:r>
              <a:rPr lang="fr-FR" sz="1800" b="1" dirty="0"/>
              <a:t> </a:t>
            </a:r>
            <a:r>
              <a:rPr lang="fr-FR" sz="1800" b="1" dirty="0" smtClean="0"/>
              <a:t>:</a:t>
            </a:r>
          </a:p>
          <a:p>
            <a:pPr marL="0" lvl="0" indent="0">
              <a:buNone/>
            </a:pPr>
            <a:endParaRPr lang="fr-FR" sz="1800" b="1" dirty="0"/>
          </a:p>
          <a:p>
            <a:endParaRPr lang="fr-FR" sz="1800" dirty="0" smtClean="0"/>
          </a:p>
          <a:p>
            <a:r>
              <a:rPr lang="fr-FR" sz="1800" b="1" dirty="0"/>
              <a:t>Les propositions budgétaires proposées laissent des besoins de financement qui seront couverts par les résultats passés pour l‘ensemble des budgets, à l’exception </a:t>
            </a:r>
            <a:endParaRPr lang="fr-FR" sz="1800" dirty="0"/>
          </a:p>
          <a:p>
            <a:pPr lvl="2"/>
            <a:r>
              <a:rPr lang="fr-FR" b="1" dirty="0"/>
              <a:t>du budget principal : emprunt prévisionnel : </a:t>
            </a:r>
            <a:r>
              <a:rPr lang="fr-FR" b="1" dirty="0" smtClean="0"/>
              <a:t>	2</a:t>
            </a:r>
            <a:r>
              <a:rPr lang="fr-FR" b="1" dirty="0"/>
              <a:t> 553 081 €  </a:t>
            </a:r>
            <a:endParaRPr lang="fr-FR" dirty="0"/>
          </a:p>
          <a:p>
            <a:pPr lvl="2"/>
            <a:r>
              <a:rPr lang="fr-FR" b="1" dirty="0"/>
              <a:t>du budget assainissement : emprunt prévisionnel : </a:t>
            </a:r>
            <a:r>
              <a:rPr lang="fr-FR" b="1" dirty="0" smtClean="0"/>
              <a:t>	574</a:t>
            </a:r>
            <a:r>
              <a:rPr lang="fr-FR" b="1" dirty="0"/>
              <a:t> 722 €</a:t>
            </a:r>
            <a:endParaRPr lang="fr-FR" dirty="0"/>
          </a:p>
          <a:p>
            <a:pPr lvl="2"/>
            <a:r>
              <a:rPr lang="fr-FR" b="1" dirty="0"/>
              <a:t>du budget Economie : emprunt prévisionnel </a:t>
            </a:r>
            <a:r>
              <a:rPr lang="fr-FR" b="1" dirty="0" smtClean="0"/>
              <a:t>:	429</a:t>
            </a:r>
            <a:r>
              <a:rPr lang="fr-FR" b="1" dirty="0"/>
              <a:t> 834 €</a:t>
            </a:r>
            <a:endParaRPr lang="fr-FR" dirty="0"/>
          </a:p>
          <a:p>
            <a:pPr marL="0" indent="0">
              <a:buNone/>
            </a:pPr>
            <a:endParaRPr lang="fr-FR" sz="1800" b="1" dirty="0"/>
          </a:p>
          <a:p>
            <a:pPr marL="0" indent="0">
              <a:buNone/>
            </a:pPr>
            <a:r>
              <a:rPr lang="fr-FR" sz="1800" b="1" dirty="0" smtClean="0"/>
              <a:t>Concernant </a:t>
            </a:r>
            <a:r>
              <a:rPr lang="fr-FR" sz="1800" b="1" dirty="0"/>
              <a:t>le budget principal : </a:t>
            </a:r>
            <a:endParaRPr lang="fr-FR" sz="1800" b="1" dirty="0" smtClean="0"/>
          </a:p>
          <a:p>
            <a:pPr marL="0" indent="0">
              <a:buNone/>
            </a:pPr>
            <a:endParaRPr lang="fr-FR" sz="1800" dirty="0"/>
          </a:p>
          <a:p>
            <a:r>
              <a:rPr lang="fr-FR" sz="1800" b="1" dirty="0"/>
              <a:t>En 2018, i</a:t>
            </a:r>
            <a:r>
              <a:rPr lang="fr-FR" sz="1800" dirty="0"/>
              <a:t>l sera procédé au remboursement anticipé d’un emprunt à taux variable d’un montant initial de 2 000 000 € souscrit en le </a:t>
            </a:r>
            <a:r>
              <a:rPr lang="fr-FR" sz="1800" dirty="0" smtClean="0"/>
              <a:t>16/08/2011  (capital </a:t>
            </a:r>
            <a:r>
              <a:rPr lang="fr-FR" sz="1800" dirty="0"/>
              <a:t>restant dû </a:t>
            </a:r>
            <a:r>
              <a:rPr lang="fr-FR" sz="1800" dirty="0" smtClean="0"/>
              <a:t>: </a:t>
            </a:r>
            <a:r>
              <a:rPr lang="fr-FR" sz="1800" dirty="0"/>
              <a:t>1 154 469.20 au 31 12 </a:t>
            </a:r>
            <a:r>
              <a:rPr lang="fr-FR" sz="1800" dirty="0" smtClean="0"/>
              <a:t>2017),  </a:t>
            </a:r>
            <a:r>
              <a:rPr lang="fr-FR" sz="1800" dirty="0"/>
              <a:t>pour un montant de 1 060 788 €, ce sans pénalités</a:t>
            </a:r>
            <a:r>
              <a:rPr lang="fr-FR" sz="1800" dirty="0" smtClean="0"/>
              <a:t>.  Cet </a:t>
            </a:r>
            <a:r>
              <a:rPr lang="fr-FR" sz="1800" dirty="0"/>
              <a:t>emprunt présente en effet une marge relativement conséquente, qui pourra être abaissée en cas de refinancement.</a:t>
            </a:r>
          </a:p>
          <a:p>
            <a:endParaRPr lang="fr-FR" sz="1800" dirty="0"/>
          </a:p>
          <a:p>
            <a:r>
              <a:rPr lang="fr-FR" sz="1800" dirty="0"/>
              <a:t>Compte tenu de ces perspectives (emprunt nouveaux mais également remboursement anticipé), l’encours de dette du budget principal passerait de 11 167 373 € à 11 588 443 € fin 2018.</a:t>
            </a:r>
          </a:p>
          <a:p>
            <a:r>
              <a:rPr lang="fr-FR" sz="1800" dirty="0"/>
              <a:t> </a:t>
            </a:r>
          </a:p>
          <a:p>
            <a:r>
              <a:rPr lang="fr-FR" sz="1800" b="1" dirty="0"/>
              <a:t>Globalement, au vu des orientations budgétaires proposées, l’encours global de la dette passerait de 18 647 226 € à fin 2017 à 19 368 329 € fin 2018.</a:t>
            </a:r>
            <a:endParaRPr lang="fr-FR" sz="18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36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Contexte national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1600" dirty="0" smtClean="0">
                <a:solidFill>
                  <a:srgbClr val="0070C0"/>
                </a:solidFill>
              </a:rPr>
              <a:t>Les prévisions économiques de la loi de finances 2018 </a:t>
            </a:r>
            <a:r>
              <a:rPr lang="fr-FR" sz="1600" dirty="0" smtClean="0"/>
              <a:t>:</a:t>
            </a:r>
          </a:p>
          <a:p>
            <a:pPr marL="0" indent="0" algn="just">
              <a:buNone/>
            </a:pPr>
            <a:endParaRPr lang="fr-FR" sz="1600" dirty="0" smtClean="0"/>
          </a:p>
          <a:p>
            <a:pPr lvl="2" algn="just"/>
            <a:r>
              <a:rPr lang="fr-FR" sz="1400" dirty="0" smtClean="0"/>
              <a:t>Taux de croissance du PIB de la zone euro : +1,8 % en 2018 (2 % attendus en 2017)</a:t>
            </a:r>
          </a:p>
          <a:p>
            <a:pPr lvl="2" algn="just"/>
            <a:r>
              <a:rPr lang="fr-FR" sz="1400" dirty="0" smtClean="0"/>
              <a:t>Taux </a:t>
            </a:r>
            <a:r>
              <a:rPr lang="fr-FR" sz="1400" dirty="0"/>
              <a:t>de croissance du PIB au niveau </a:t>
            </a:r>
            <a:r>
              <a:rPr lang="fr-FR" sz="1400" dirty="0" smtClean="0"/>
              <a:t>national :  +1,7 </a:t>
            </a:r>
            <a:r>
              <a:rPr lang="fr-FR" sz="1400" dirty="0"/>
              <a:t>% en </a:t>
            </a:r>
            <a:r>
              <a:rPr lang="fr-FR" sz="1400" dirty="0" smtClean="0"/>
              <a:t>2018 </a:t>
            </a:r>
            <a:r>
              <a:rPr lang="fr-FR" sz="1400" dirty="0"/>
              <a:t>, </a:t>
            </a:r>
            <a:r>
              <a:rPr lang="fr-FR" sz="1400" dirty="0" smtClean="0"/>
              <a:t>(1,7 </a:t>
            </a:r>
            <a:r>
              <a:rPr lang="fr-FR" sz="1400" dirty="0"/>
              <a:t>% </a:t>
            </a:r>
            <a:r>
              <a:rPr lang="fr-FR" sz="1400" dirty="0" smtClean="0"/>
              <a:t>attendu </a:t>
            </a:r>
            <a:r>
              <a:rPr lang="fr-FR" sz="1400" dirty="0"/>
              <a:t>en </a:t>
            </a:r>
            <a:r>
              <a:rPr lang="fr-FR" sz="1400" dirty="0" smtClean="0"/>
              <a:t>2017)</a:t>
            </a:r>
          </a:p>
          <a:p>
            <a:pPr algn="just"/>
            <a:endParaRPr lang="fr-FR" sz="1800" dirty="0" smtClean="0"/>
          </a:p>
          <a:p>
            <a:pPr algn="just"/>
            <a:r>
              <a:rPr lang="fr-FR" sz="1600" dirty="0" smtClean="0">
                <a:solidFill>
                  <a:srgbClr val="0070C0"/>
                </a:solidFill>
              </a:rPr>
              <a:t>Objectif </a:t>
            </a:r>
            <a:r>
              <a:rPr lang="fr-FR" sz="1600" dirty="0">
                <a:solidFill>
                  <a:srgbClr val="0070C0"/>
                </a:solidFill>
              </a:rPr>
              <a:t>de réduction du déficit public </a:t>
            </a:r>
            <a:r>
              <a:rPr lang="fr-FR" sz="1800" dirty="0"/>
              <a:t>: </a:t>
            </a:r>
            <a:endParaRPr lang="fr-FR" sz="1800" dirty="0" smtClean="0"/>
          </a:p>
          <a:p>
            <a:pPr algn="just"/>
            <a:endParaRPr lang="fr-FR" sz="1800" dirty="0" smtClean="0"/>
          </a:p>
          <a:p>
            <a:pPr lvl="2" algn="just"/>
            <a:r>
              <a:rPr lang="fr-FR" sz="1400" dirty="0" smtClean="0"/>
              <a:t>Déficit :  2,9 % du PIB attendu en 2017 </a:t>
            </a:r>
          </a:p>
          <a:p>
            <a:pPr lvl="2" algn="just"/>
            <a:r>
              <a:rPr lang="fr-FR" sz="1400" dirty="0" smtClean="0"/>
              <a:t>Horizon 2022 : 0,3 </a:t>
            </a:r>
            <a:r>
              <a:rPr lang="fr-FR" sz="1400" dirty="0"/>
              <a:t>% du PIB </a:t>
            </a:r>
          </a:p>
          <a:p>
            <a:pPr lvl="2" algn="just"/>
            <a:endParaRPr lang="fr-FR" sz="1200" dirty="0" smtClean="0"/>
          </a:p>
          <a:p>
            <a:pPr lvl="1" algn="just"/>
            <a:endParaRPr lang="fr-FR" sz="1400" dirty="0" smtClean="0"/>
          </a:p>
          <a:p>
            <a:pPr algn="just"/>
            <a:endParaRPr lang="fr-FR" sz="1800" dirty="0"/>
          </a:p>
          <a:p>
            <a:pPr algn="just"/>
            <a:endParaRPr lang="fr-FR" sz="1800" dirty="0" smtClean="0"/>
          </a:p>
          <a:p>
            <a:pPr marL="0" indent="0" algn="just">
              <a:buNone/>
            </a:pPr>
            <a:endParaRPr lang="fr-FR" sz="1100" i="1" dirty="0" smtClean="0"/>
          </a:p>
          <a:p>
            <a:pPr marL="0" indent="0" algn="just">
              <a:buNone/>
            </a:pPr>
            <a:endParaRPr lang="fr-FR" sz="1100" i="1" dirty="0" smtClean="0"/>
          </a:p>
          <a:p>
            <a:pPr marL="0" indent="0" algn="just">
              <a:buNone/>
            </a:pPr>
            <a:endParaRPr lang="fr-FR" sz="1100" i="1" dirty="0"/>
          </a:p>
          <a:p>
            <a:pPr marL="0" indent="0" algn="just">
              <a:buNone/>
            </a:pPr>
            <a:endParaRPr lang="fr-FR" sz="1100" i="1" dirty="0" smtClean="0"/>
          </a:p>
          <a:p>
            <a:pPr marL="0" indent="0" algn="just">
              <a:buNone/>
            </a:pPr>
            <a:endParaRPr lang="fr-FR" sz="1100" i="1" dirty="0"/>
          </a:p>
          <a:p>
            <a:pPr marL="0" indent="0" algn="just">
              <a:buNone/>
            </a:pPr>
            <a:r>
              <a:rPr lang="fr-FR" sz="1100" i="1" dirty="0" smtClean="0"/>
              <a:t>   Source: loi de programmation des finances publiques 2018-2022</a:t>
            </a:r>
            <a:endParaRPr lang="fr-FR" sz="1100" i="1" dirty="0"/>
          </a:p>
          <a:p>
            <a:pPr marL="274320" lvl="1" indent="0">
              <a:buNone/>
            </a:pPr>
            <a:endParaRPr lang="fr-FR" sz="1400" dirty="0"/>
          </a:p>
          <a:p>
            <a:pPr lvl="1"/>
            <a:endParaRPr lang="fr-FR" sz="1400" dirty="0" smtClean="0"/>
          </a:p>
          <a:p>
            <a:pPr lvl="1" algn="just"/>
            <a:r>
              <a:rPr lang="fr-FR" sz="1400" dirty="0" smtClean="0"/>
              <a:t>En 2017 : les collectivités locales enregistrent un désendettement </a:t>
            </a:r>
            <a:r>
              <a:rPr lang="fr-FR" sz="1400" dirty="0"/>
              <a:t>global d’environ 3.3 </a:t>
            </a:r>
            <a:r>
              <a:rPr lang="fr-FR" sz="1400" dirty="0" smtClean="0"/>
              <a:t>Milliards, représentant  </a:t>
            </a:r>
            <a:r>
              <a:rPr lang="fr-FR" sz="1400" dirty="0"/>
              <a:t>0.1 % du </a:t>
            </a:r>
            <a:r>
              <a:rPr lang="fr-FR" sz="1400" dirty="0" smtClean="0"/>
              <a:t>PIB.</a:t>
            </a:r>
          </a:p>
          <a:p>
            <a:pPr marL="274320" lvl="1" indent="0">
              <a:buNone/>
            </a:pPr>
            <a:endParaRPr lang="fr-FR" sz="14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1500" dirty="0" smtClean="0">
                <a:solidFill>
                  <a:srgbClr val="0070C0"/>
                </a:solidFill>
              </a:rPr>
              <a:t>à </a:t>
            </a:r>
            <a:r>
              <a:rPr lang="fr-FR" sz="1500" dirty="0">
                <a:solidFill>
                  <a:srgbClr val="0070C0"/>
                </a:solidFill>
              </a:rPr>
              <a:t>horizon </a:t>
            </a:r>
            <a:r>
              <a:rPr lang="fr-FR" sz="1500" dirty="0" smtClean="0">
                <a:solidFill>
                  <a:srgbClr val="0070C0"/>
                </a:solidFill>
              </a:rPr>
              <a:t>2022 : les </a:t>
            </a:r>
            <a:r>
              <a:rPr lang="fr-FR" sz="1500" dirty="0">
                <a:solidFill>
                  <a:srgbClr val="0070C0"/>
                </a:solidFill>
              </a:rPr>
              <a:t>collectivités devront </a:t>
            </a:r>
            <a:r>
              <a:rPr lang="fr-FR" sz="1500" dirty="0" smtClean="0">
                <a:solidFill>
                  <a:srgbClr val="0070C0"/>
                </a:solidFill>
              </a:rPr>
              <a:t>accroître </a:t>
            </a:r>
            <a:r>
              <a:rPr lang="fr-FR" sz="1500" dirty="0">
                <a:solidFill>
                  <a:srgbClr val="0070C0"/>
                </a:solidFill>
              </a:rPr>
              <a:t>leur désendettement, qui devra représenter  0,7 % du </a:t>
            </a:r>
            <a:r>
              <a:rPr lang="fr-FR" sz="1500" dirty="0" smtClean="0">
                <a:solidFill>
                  <a:srgbClr val="0070C0"/>
                </a:solidFill>
              </a:rPr>
              <a:t>PIB. </a:t>
            </a:r>
            <a:endParaRPr lang="fr-FR" sz="1500" dirty="0">
              <a:solidFill>
                <a:srgbClr val="0070C0"/>
              </a:solidFill>
            </a:endParaRPr>
          </a:p>
          <a:p>
            <a:pPr algn="just"/>
            <a:endParaRPr lang="fr-FR" sz="1800" dirty="0"/>
          </a:p>
          <a:p>
            <a:pPr marL="0" indent="0" algn="just">
              <a:buNone/>
            </a:pPr>
            <a:endParaRPr lang="fr-FR" sz="2900" dirty="0" smtClean="0"/>
          </a:p>
          <a:p>
            <a:pPr lvl="2" algn="just"/>
            <a:endParaRPr lang="fr-FR" sz="1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3</a:t>
            </a:fld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4829175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9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Contexte national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448272"/>
          </a:xfrm>
          <a:solidFill>
            <a:schemeClr val="bg1">
              <a:lumMod val="95000"/>
            </a:schemeClr>
          </a:solidFill>
          <a:ln>
            <a:solidFill>
              <a:schemeClr val="accent5"/>
            </a:solidFill>
            <a:prstDash val="sysDash"/>
          </a:ln>
        </p:spPr>
        <p:txBody>
          <a:bodyPr>
            <a:normAutofit/>
          </a:bodyPr>
          <a:lstStyle/>
          <a:p>
            <a:pPr algn="just"/>
            <a:r>
              <a:rPr lang="fr-FR" sz="1600" dirty="0" smtClean="0">
                <a:solidFill>
                  <a:srgbClr val="0070C0"/>
                </a:solidFill>
              </a:rPr>
              <a:t>Pour atteindre l’objectif, une double contrainte  </a:t>
            </a:r>
            <a:r>
              <a:rPr lang="fr-FR" sz="1800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endParaRPr lang="fr-F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1100" b="1" dirty="0" smtClean="0"/>
              <a:t>un </a:t>
            </a:r>
            <a:r>
              <a:rPr lang="fr-FR" sz="1100" b="1" dirty="0"/>
              <a:t>plafonnement de la hausse des dépenses réelles de fonctionnement à </a:t>
            </a:r>
            <a:r>
              <a:rPr lang="fr-FR" sz="1100" b="1" dirty="0" smtClean="0"/>
              <a:t>+ 1.2 </a:t>
            </a:r>
            <a:r>
              <a:rPr lang="fr-FR" sz="1100" b="1" dirty="0"/>
              <a:t>%</a:t>
            </a:r>
            <a:r>
              <a:rPr lang="fr-FR" sz="1100" dirty="0"/>
              <a:t> par an sur la période 2017- </a:t>
            </a:r>
            <a:r>
              <a:rPr lang="fr-FR" sz="1100" dirty="0" smtClean="0"/>
              <a:t>2022 (budgets principaux et budgets annexes)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r-FR" sz="1100" b="1" dirty="0" smtClean="0"/>
              <a:t>soit une économie </a:t>
            </a:r>
            <a:r>
              <a:rPr lang="fr-FR" sz="1100" b="1" dirty="0"/>
              <a:t>de 13 milliards sur la période </a:t>
            </a:r>
            <a:r>
              <a:rPr lang="fr-FR" sz="1100" dirty="0"/>
              <a:t>par rapport à un rythme d’évolution tendanciel estimé à +2.5 %/an</a:t>
            </a:r>
            <a:r>
              <a:rPr lang="fr-FR" sz="1100" dirty="0" smtClean="0"/>
              <a:t>.</a:t>
            </a:r>
          </a:p>
          <a:p>
            <a:pPr marL="822960" lvl="3" indent="0">
              <a:buNone/>
            </a:pPr>
            <a:endParaRPr lang="fr-FR" sz="11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fr-FR" sz="1100" b="1" u="sng" dirty="0" smtClean="0"/>
              <a:t>et</a:t>
            </a:r>
            <a:r>
              <a:rPr lang="fr-FR" sz="1100" b="1" dirty="0" smtClean="0"/>
              <a:t> </a:t>
            </a:r>
            <a:r>
              <a:rPr lang="fr-FR" sz="1100" b="1" dirty="0"/>
              <a:t>un</a:t>
            </a:r>
            <a:r>
              <a:rPr lang="fr-FR" sz="1100" dirty="0"/>
              <a:t> </a:t>
            </a:r>
            <a:r>
              <a:rPr lang="fr-FR" sz="1100" b="1" dirty="0"/>
              <a:t>objectif d’amélioration de leur besoin de </a:t>
            </a:r>
            <a:r>
              <a:rPr lang="fr-FR" sz="1100" b="1" dirty="0" smtClean="0"/>
              <a:t>financement (différence entre emprunts et remboursements de la dette) de 2,6 Milliards par an sur la période 2017/2020 :</a:t>
            </a:r>
            <a:endParaRPr lang="fr-FR" sz="1100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fr-FR" sz="1100" dirty="0" smtClean="0"/>
              <a:t>soit une </a:t>
            </a:r>
            <a:r>
              <a:rPr lang="fr-FR" sz="1100" dirty="0"/>
              <a:t>obligation de désendettement représentant une réduction de la dette des collectivités de 29 % sur la période 2017-2022 : </a:t>
            </a:r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393308" y="6548704"/>
            <a:ext cx="2139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/>
              <a:t>Source Cabinet Michel </a:t>
            </a:r>
            <a:r>
              <a:rPr lang="fr-FR" sz="1050" dirty="0" err="1" smtClean="0"/>
              <a:t>Klopfer</a:t>
            </a:r>
            <a:endParaRPr lang="fr-FR" sz="1050" dirty="0"/>
          </a:p>
        </p:txBody>
      </p:sp>
      <p:pic>
        <p:nvPicPr>
          <p:cNvPr id="8" name="Imag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77" y="4131661"/>
            <a:ext cx="4278263" cy="245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332706" y="4869160"/>
            <a:ext cx="324036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</a:t>
            </a:r>
            <a:r>
              <a:rPr lang="fr-FR" sz="1100" dirty="0" smtClean="0"/>
              <a:t>es marges financières tirées de la maîtrise des dépenses doivent être affectées à la réduction de la dette</a:t>
            </a:r>
          </a:p>
          <a:p>
            <a:endParaRPr lang="fr-FR" sz="1400" dirty="0"/>
          </a:p>
        </p:txBody>
      </p:sp>
      <p:sp>
        <p:nvSpPr>
          <p:cNvPr id="7" name="Flèche vers le bas 6"/>
          <p:cNvSpPr/>
          <p:nvPr/>
        </p:nvSpPr>
        <p:spPr>
          <a:xfrm>
            <a:off x="1745550" y="4149080"/>
            <a:ext cx="189198" cy="569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851920" y="5445224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0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Contexte national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1284"/>
            <a:ext cx="8229600" cy="4876800"/>
          </a:xfrm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pPr marL="548640" lvl="2" indent="0" algn="ctr">
              <a:buNone/>
            </a:pPr>
            <a:r>
              <a:rPr lang="fr-FR" sz="1900" b="1" dirty="0" smtClean="0">
                <a:solidFill>
                  <a:srgbClr val="0070C0"/>
                </a:solidFill>
              </a:rPr>
              <a:t>Le dispositif : Contractualisation entre l’Etat et les collectivités locales </a:t>
            </a:r>
          </a:p>
          <a:p>
            <a:pPr marL="548640" lvl="2" indent="0" algn="just">
              <a:buNone/>
            </a:pPr>
            <a:endParaRPr lang="fr-FR" sz="1300" dirty="0" smtClean="0"/>
          </a:p>
          <a:p>
            <a:r>
              <a:rPr lang="fr-FR" sz="1800" b="1" dirty="0" smtClean="0"/>
              <a:t>Contractualisation obligatoire pour les </a:t>
            </a:r>
            <a:r>
              <a:rPr lang="fr-FR" sz="1800" b="1" dirty="0"/>
              <a:t>collectivités </a:t>
            </a:r>
            <a:r>
              <a:rPr lang="fr-FR" sz="1800" b="1" dirty="0" smtClean="0"/>
              <a:t>locales les plus importantes </a:t>
            </a:r>
            <a:r>
              <a:rPr lang="fr-FR" sz="1800" dirty="0" smtClean="0"/>
              <a:t>(dont </a:t>
            </a:r>
            <a:r>
              <a:rPr lang="fr-FR" sz="1800" dirty="0"/>
              <a:t>les dépenses de fonctionnement inscrites au compte administratif 2016 du budget principal représentent plus de 60 millions </a:t>
            </a:r>
            <a:r>
              <a:rPr lang="fr-FR" sz="1800" dirty="0" smtClean="0"/>
              <a:t>d’euros), (322 </a:t>
            </a:r>
            <a:r>
              <a:rPr lang="fr-FR" sz="1800" dirty="0"/>
              <a:t>collectivités </a:t>
            </a:r>
            <a:r>
              <a:rPr lang="fr-FR" sz="1800" dirty="0" smtClean="0"/>
              <a:t>locales ) </a:t>
            </a:r>
            <a:r>
              <a:rPr lang="fr-FR" sz="1800" dirty="0"/>
              <a:t> </a:t>
            </a: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sz="1800" dirty="0" smtClean="0"/>
              <a:t>volontariat pour les autres collectivités </a:t>
            </a:r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sz="1800" dirty="0" smtClean="0"/>
              <a:t>conventions conclues </a:t>
            </a:r>
            <a:r>
              <a:rPr lang="fr-FR" sz="1800" b="1" dirty="0"/>
              <a:t>pour une durée de trois ans </a:t>
            </a:r>
            <a:r>
              <a:rPr lang="fr-FR" sz="1800" dirty="0"/>
              <a:t>(jusque 2020). </a:t>
            </a: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sz="1800" b="1" dirty="0" smtClean="0"/>
              <a:t>déterminant les objectifs d’évolution des dépenses réelles de fonctionnement et du besoin de financement du budget principal, et les modalités permettant de les respecter</a:t>
            </a:r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sz="1800" dirty="0" smtClean="0"/>
              <a:t>Avec modulation possible à la hausse ou à la baisse du rythme des croissance des dépenses en fonction de trois critères : </a:t>
            </a:r>
          </a:p>
          <a:p>
            <a:endParaRPr lang="fr-FR" sz="1800" dirty="0" smtClean="0"/>
          </a:p>
          <a:p>
            <a:pPr lvl="1"/>
            <a:r>
              <a:rPr lang="fr-FR" sz="1800" dirty="0" smtClean="0"/>
              <a:t>Evolution de la population (/ moyenne nationale)</a:t>
            </a:r>
          </a:p>
          <a:p>
            <a:pPr lvl="1"/>
            <a:r>
              <a:rPr lang="fr-FR" sz="1800" dirty="0" smtClean="0"/>
              <a:t>Revenu moyen par habitant  (/ moyenne nationale)</a:t>
            </a:r>
          </a:p>
          <a:p>
            <a:pPr lvl="1"/>
            <a:r>
              <a:rPr lang="fr-FR" sz="1800" dirty="0" smtClean="0"/>
              <a:t>Évolution des dépenses des derniers exercices (/ moyenne nationale)</a:t>
            </a:r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sz="1800" b="1" dirty="0" smtClean="0"/>
              <a:t>Des sanctions en cas de non respect des objectifs :</a:t>
            </a:r>
          </a:p>
          <a:p>
            <a:pPr lvl="1"/>
            <a:endParaRPr lang="fr-FR" sz="1800" dirty="0" smtClean="0"/>
          </a:p>
          <a:p>
            <a:pPr lvl="1"/>
            <a:r>
              <a:rPr lang="fr-FR" sz="1800" dirty="0" smtClean="0"/>
              <a:t>ponction </a:t>
            </a:r>
            <a:r>
              <a:rPr lang="fr-FR" sz="1800" dirty="0"/>
              <a:t>égale à 75 % du dépassement </a:t>
            </a:r>
            <a:r>
              <a:rPr lang="fr-FR" sz="1800" dirty="0" smtClean="0"/>
              <a:t>opérée </a:t>
            </a:r>
            <a:r>
              <a:rPr lang="fr-FR" sz="1800" dirty="0"/>
              <a:t>sur les recettes de la collectivité, dans la limite de 2 % des recettes de fonctionnement. </a:t>
            </a:r>
            <a:endParaRPr lang="fr-FR" sz="1800" dirty="0" smtClean="0"/>
          </a:p>
          <a:p>
            <a:pPr lvl="1"/>
            <a:r>
              <a:rPr lang="fr-FR" sz="1800" dirty="0" smtClean="0"/>
              <a:t>ponction </a:t>
            </a:r>
            <a:r>
              <a:rPr lang="fr-FR" sz="1800" dirty="0"/>
              <a:t>est portée à 100 % du dépassement pour les collectivités concernées par le conventionnement et qui auraient refusé de passer un accord avec l’Etat.</a:t>
            </a:r>
          </a:p>
          <a:p>
            <a:endParaRPr lang="fr-FR" sz="1800" dirty="0" smtClean="0"/>
          </a:p>
          <a:p>
            <a:r>
              <a:rPr lang="fr-FR" sz="1800" dirty="0" smtClean="0"/>
              <a:t>Le </a:t>
            </a:r>
            <a:r>
              <a:rPr lang="fr-FR" sz="1800" dirty="0"/>
              <a:t>volet d’amélioration du besoin de financement </a:t>
            </a:r>
            <a:r>
              <a:rPr lang="fr-FR" sz="1800" dirty="0" smtClean="0"/>
              <a:t>-et </a:t>
            </a:r>
            <a:r>
              <a:rPr lang="fr-FR" sz="1800" dirty="0"/>
              <a:t>donc de </a:t>
            </a:r>
            <a:r>
              <a:rPr lang="fr-FR" sz="1800" dirty="0" smtClean="0"/>
              <a:t>désendettement- ne </a:t>
            </a:r>
            <a:r>
              <a:rPr lang="fr-FR" sz="1800" dirty="0"/>
              <a:t>fait lui pas l’objet de sanction en cas de non- respect de l’objectif fixé. </a:t>
            </a:r>
          </a:p>
          <a:p>
            <a:pPr marL="0" indent="0">
              <a:buNone/>
            </a:pPr>
            <a:r>
              <a:rPr lang="fr-FR" sz="1800" dirty="0"/>
              <a:t> </a:t>
            </a:r>
          </a:p>
          <a:p>
            <a:r>
              <a:rPr lang="fr-FR" sz="1800" b="1" dirty="0"/>
              <a:t>Les collectivités qui auront rempli leur objectif pourront bénéficier d’une bonification de la dotation de soutien à l’investissement local</a:t>
            </a:r>
            <a:endParaRPr lang="fr-FR" sz="1800" b="1" dirty="0" smtClean="0"/>
          </a:p>
          <a:p>
            <a:pPr marL="0" indent="0">
              <a:buNone/>
            </a:pPr>
            <a:endParaRPr lang="fr-FR" dirty="0"/>
          </a:p>
          <a:p>
            <a:pPr lvl="2" algn="just">
              <a:buFontTx/>
              <a:buChar char="-"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337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Contexte national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1284"/>
            <a:ext cx="8229600" cy="48768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Pour les collectivités locales :</a:t>
            </a:r>
          </a:p>
          <a:p>
            <a:endParaRPr lang="fr-FR" sz="1400" dirty="0" smtClean="0"/>
          </a:p>
          <a:p>
            <a:pPr marL="274320" lvl="1" indent="0">
              <a:buNone/>
            </a:pPr>
            <a:r>
              <a:rPr lang="fr-FR" sz="1100" b="1" dirty="0"/>
              <a:t>-</a:t>
            </a:r>
            <a:r>
              <a:rPr lang="fr-FR" sz="1100" b="1" dirty="0" smtClean="0"/>
              <a:t> </a:t>
            </a:r>
            <a:r>
              <a:rPr lang="fr-FR" sz="1100" b="1" dirty="0" smtClean="0">
                <a:solidFill>
                  <a:srgbClr val="0070C0"/>
                </a:solidFill>
              </a:rPr>
              <a:t>un objectif de contribution à la réduction du déficit public par une baisse des dépenses à hauteur de 13 milliards par rapport à un rythme tendanciel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sz="1100" b="1" dirty="0" smtClean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r>
              <a:rPr lang="fr-FR" sz="1100" b="1" dirty="0" smtClean="0">
                <a:solidFill>
                  <a:srgbClr val="0070C0"/>
                </a:solidFill>
              </a:rPr>
              <a:t>- l’ensemble </a:t>
            </a:r>
            <a:r>
              <a:rPr lang="fr-FR" sz="1100" b="1" dirty="0">
                <a:solidFill>
                  <a:srgbClr val="0070C0"/>
                </a:solidFill>
              </a:rPr>
              <a:t>des collectivités sont concernées par les objectifs fixés en loi de programmation des finances publiques </a:t>
            </a:r>
            <a:r>
              <a:rPr lang="fr-FR" sz="1100" b="1" dirty="0" smtClean="0">
                <a:solidFill>
                  <a:srgbClr val="0070C0"/>
                </a:solidFill>
              </a:rPr>
              <a:t>2018-2022, sous convention ou non</a:t>
            </a:r>
          </a:p>
          <a:p>
            <a:pPr marL="274320" lvl="1" indent="0">
              <a:buNone/>
            </a:pPr>
            <a:r>
              <a:rPr lang="fr-FR" sz="1100" b="1" dirty="0" smtClean="0">
                <a:solidFill>
                  <a:srgbClr val="0070C0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fr-FR" sz="1100" b="1" dirty="0"/>
              <a:t>- maintien des concours financiers aux collectivités locales, qui </a:t>
            </a:r>
            <a:r>
              <a:rPr lang="fr-FR" sz="1100" b="1" dirty="0" smtClean="0"/>
              <a:t>enregistrent </a:t>
            </a:r>
            <a:r>
              <a:rPr lang="fr-FR" sz="1100" b="1" dirty="0"/>
              <a:t>une quasi stabilité au niveau global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sz="1100" b="1" dirty="0"/>
          </a:p>
          <a:p>
            <a:pPr marL="274320" lvl="1" indent="0">
              <a:buNone/>
            </a:pPr>
            <a:r>
              <a:rPr lang="fr-FR" sz="1100" b="1" dirty="0" smtClean="0"/>
              <a:t>- des incertitudes : quel mécanisme de correction en cas de déviance des dépenses et de la trajectoire de désendettement par rapport a la trajectoire fixé au niveau national? </a:t>
            </a:r>
          </a:p>
          <a:p>
            <a:pPr marL="274320" lvl="1" indent="0">
              <a:buNone/>
            </a:pPr>
            <a:endParaRPr lang="fr-FR" sz="1100" b="1" dirty="0" smtClean="0"/>
          </a:p>
          <a:p>
            <a:pPr marL="0" indent="0">
              <a:buNone/>
            </a:pPr>
            <a:endParaRPr lang="fr-FR" sz="1100" b="1" dirty="0" smtClean="0"/>
          </a:p>
          <a:p>
            <a:pPr marL="274320" lvl="1" indent="0">
              <a:buNone/>
            </a:pPr>
            <a:r>
              <a:rPr lang="fr-FR" sz="1100" b="1" dirty="0" smtClean="0"/>
              <a:t>- Autres dispositions ( loi de finances 2018) :</a:t>
            </a:r>
          </a:p>
          <a:p>
            <a:pPr marL="274320" lvl="1" indent="0">
              <a:buNone/>
            </a:pPr>
            <a:endParaRPr lang="fr-FR" sz="1100" dirty="0" smtClean="0"/>
          </a:p>
          <a:p>
            <a:pPr lvl="3">
              <a:buFontTx/>
              <a:buChar char="-"/>
            </a:pPr>
            <a:r>
              <a:rPr lang="fr-FR" sz="1100" dirty="0" smtClean="0"/>
              <a:t>Gel du FPIC</a:t>
            </a:r>
          </a:p>
          <a:p>
            <a:pPr lvl="3">
              <a:buFontTx/>
              <a:buChar char="-"/>
            </a:pPr>
            <a:r>
              <a:rPr lang="fr-FR" sz="1100" dirty="0" smtClean="0"/>
              <a:t>Prise en charge par l’Etat des exonérations de TH  (sur la résidence principale) </a:t>
            </a:r>
            <a:r>
              <a:rPr lang="fr-FR" sz="1100" dirty="0"/>
              <a:t>par la voie de </a:t>
            </a:r>
            <a:r>
              <a:rPr lang="fr-FR" sz="1100" dirty="0" smtClean="0"/>
              <a:t>dégrèvements (80 % des foyers fiscaux exonérés sur 3 ans) </a:t>
            </a:r>
            <a:endParaRPr lang="fr-FR" sz="1100" dirty="0"/>
          </a:p>
          <a:p>
            <a:pPr lvl="2" algn="just">
              <a:buFontTx/>
              <a:buChar char="-"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2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BUDGETAIRES 2018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21615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7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1268760"/>
            <a:ext cx="8208912" cy="6771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70C0"/>
                </a:solidFill>
              </a:rPr>
              <a:t>Orientations budgétaires en fonctionnement </a:t>
            </a:r>
            <a:r>
              <a:rPr lang="fr-FR" sz="1600" dirty="0" smtClean="0">
                <a:solidFill>
                  <a:srgbClr val="0070C0"/>
                </a:solidFill>
              </a:rPr>
              <a:t>: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r-FR" sz="1100" dirty="0" smtClean="0"/>
              <a:t>poursuivre la maîtrise des dépenses de fonctionnement</a:t>
            </a:r>
          </a:p>
          <a:p>
            <a:pPr marL="742950" lvl="1" indent="-285750">
              <a:buFontTx/>
              <a:buChar char="-"/>
            </a:pPr>
            <a:r>
              <a:rPr lang="fr-FR" sz="1100" dirty="0" smtClean="0"/>
              <a:t>tenir la norme de croissance des dépenses fixée au niveau national en 2018</a:t>
            </a:r>
            <a:endParaRPr lang="fr-FR" sz="11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261033" y="5949280"/>
            <a:ext cx="6477918" cy="769441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1100" b="1" dirty="0" smtClean="0"/>
              <a:t>Par rapport au BP 2017, les orientations 2018 prévoient : </a:t>
            </a:r>
          </a:p>
          <a:p>
            <a:pPr lvl="2"/>
            <a:r>
              <a:rPr lang="fr-FR" sz="1100" b="1" dirty="0" smtClean="0"/>
              <a:t>- </a:t>
            </a:r>
            <a:r>
              <a:rPr lang="fr-FR" sz="1100" dirty="0" smtClean="0"/>
              <a:t>une progression </a:t>
            </a:r>
            <a:r>
              <a:rPr lang="fr-FR" sz="1100" dirty="0"/>
              <a:t>des dépenses de fonctionnement limitée à + 0.9 </a:t>
            </a:r>
            <a:r>
              <a:rPr lang="fr-FR" sz="1100" dirty="0" smtClean="0"/>
              <a:t>% </a:t>
            </a:r>
            <a:endParaRPr lang="fr-FR" sz="1100" dirty="0"/>
          </a:p>
          <a:p>
            <a:pPr lvl="2"/>
            <a:r>
              <a:rPr lang="fr-FR" sz="1100" dirty="0" smtClean="0"/>
              <a:t>- une progression </a:t>
            </a:r>
            <a:r>
              <a:rPr lang="fr-FR" sz="1100" dirty="0"/>
              <a:t>des recettes estimée à + 2.1 </a:t>
            </a:r>
            <a:r>
              <a:rPr lang="fr-FR" sz="1100" dirty="0" smtClean="0"/>
              <a:t>% </a:t>
            </a:r>
            <a:endParaRPr lang="fr-FR" sz="1100" dirty="0"/>
          </a:p>
          <a:p>
            <a:pPr lvl="2"/>
            <a:r>
              <a:rPr lang="fr-FR" sz="1100" dirty="0" smtClean="0"/>
              <a:t>- une </a:t>
            </a:r>
            <a:r>
              <a:rPr lang="fr-FR" sz="1100" dirty="0"/>
              <a:t>épargne qui se fixerait au niveau de 2, </a:t>
            </a:r>
            <a:r>
              <a:rPr lang="fr-FR" sz="1100" dirty="0" smtClean="0"/>
              <a:t>687 </a:t>
            </a:r>
            <a:r>
              <a:rPr lang="fr-FR" sz="1100" dirty="0"/>
              <a:t>Millions d’euros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23703"/>
            <a:ext cx="727280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6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BUDGETAIRES 2018 - FONCTIONNEMENT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719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8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225689"/>
            <a:ext cx="8352928" cy="49398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70C0"/>
                </a:solidFill>
              </a:rPr>
              <a:t>D</a:t>
            </a:r>
            <a:r>
              <a:rPr lang="fr-FR" sz="1200" b="1" dirty="0" smtClean="0">
                <a:solidFill>
                  <a:srgbClr val="0070C0"/>
                </a:solidFill>
              </a:rPr>
              <a:t>es </a:t>
            </a:r>
            <a:r>
              <a:rPr lang="fr-FR" sz="1200" b="1" dirty="0">
                <a:solidFill>
                  <a:srgbClr val="0070C0"/>
                </a:solidFill>
              </a:rPr>
              <a:t>dépenses de fonctionnement </a:t>
            </a:r>
            <a:r>
              <a:rPr lang="fr-FR" sz="1200" b="1" dirty="0" smtClean="0">
                <a:solidFill>
                  <a:srgbClr val="0070C0"/>
                </a:solidFill>
              </a:rPr>
              <a:t> contenues :</a:t>
            </a:r>
          </a:p>
          <a:p>
            <a:endParaRPr lang="fr-FR" sz="1200" b="1" dirty="0" smtClean="0"/>
          </a:p>
          <a:p>
            <a:r>
              <a:rPr lang="fr-FR" sz="1200" b="1" u="sng" dirty="0" smtClean="0">
                <a:solidFill>
                  <a:srgbClr val="0070C0"/>
                </a:solidFill>
              </a:rPr>
              <a:t>Avec des </a:t>
            </a:r>
            <a:r>
              <a:rPr lang="fr-FR" sz="1200" b="1" u="sng" dirty="0">
                <a:solidFill>
                  <a:srgbClr val="0070C0"/>
                </a:solidFill>
              </a:rPr>
              <a:t>projets nouveaux, </a:t>
            </a:r>
            <a:r>
              <a:rPr lang="fr-FR" sz="1200" b="1" u="sng" dirty="0" smtClean="0">
                <a:solidFill>
                  <a:srgbClr val="0070C0"/>
                </a:solidFill>
              </a:rPr>
              <a:t> notamment</a:t>
            </a:r>
            <a:r>
              <a:rPr lang="fr-FR" sz="1200" b="1" dirty="0">
                <a:solidFill>
                  <a:srgbClr val="0070C0"/>
                </a:solidFill>
              </a:rPr>
              <a:t> :</a:t>
            </a:r>
          </a:p>
          <a:p>
            <a:r>
              <a:rPr lang="fr-FR" sz="1200" dirty="0"/>
              <a:t> </a:t>
            </a:r>
          </a:p>
          <a:p>
            <a:pPr lvl="0"/>
            <a:r>
              <a:rPr lang="fr-FR" sz="1100" dirty="0" smtClean="0"/>
              <a:t>- </a:t>
            </a:r>
            <a:r>
              <a:rPr lang="fr-FR" sz="1100" b="1" dirty="0" smtClean="0"/>
              <a:t>la </a:t>
            </a:r>
            <a:r>
              <a:rPr lang="fr-FR" sz="1100" b="1" dirty="0"/>
              <a:t>mise en place de la </a:t>
            </a:r>
            <a:r>
              <a:rPr lang="fr-FR" sz="1100" b="1" dirty="0" smtClean="0"/>
              <a:t>GEMAPI </a:t>
            </a:r>
            <a:r>
              <a:rPr lang="fr-FR" sz="1100" dirty="0" smtClean="0"/>
              <a:t>(352</a:t>
            </a:r>
            <a:r>
              <a:rPr lang="fr-FR" sz="1100" dirty="0"/>
              <a:t> 375 </a:t>
            </a:r>
            <a:r>
              <a:rPr lang="fr-FR" sz="1100" dirty="0" smtClean="0"/>
              <a:t>€), (son financement </a:t>
            </a:r>
            <a:r>
              <a:rPr lang="fr-FR" sz="1100" dirty="0"/>
              <a:t>sera assuré par la mise en place de la taxe décidée par le conseil communautaire le 24 janvier </a:t>
            </a:r>
            <a:r>
              <a:rPr lang="fr-FR" sz="1100" dirty="0" smtClean="0"/>
              <a:t>dernier).</a:t>
            </a:r>
            <a:endParaRPr lang="fr-FR" sz="1100" dirty="0"/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l’impact </a:t>
            </a:r>
            <a:r>
              <a:rPr lang="fr-FR" sz="1100" dirty="0"/>
              <a:t>de </a:t>
            </a:r>
            <a:r>
              <a:rPr lang="fr-FR" sz="1100" b="1" dirty="0"/>
              <a:t>la gestion du Nautile</a:t>
            </a:r>
            <a:r>
              <a:rPr lang="fr-FR" sz="1100" dirty="0"/>
              <a:t>, </a:t>
            </a:r>
            <a:r>
              <a:rPr lang="fr-FR" sz="1100" dirty="0" smtClean="0"/>
              <a:t>dont la </a:t>
            </a:r>
            <a:r>
              <a:rPr lang="fr-FR" sz="1100" dirty="0"/>
              <a:t>perspective de fermeture pour </a:t>
            </a:r>
            <a:r>
              <a:rPr lang="fr-FR" sz="1100" dirty="0" smtClean="0"/>
              <a:t>travaux : + </a:t>
            </a:r>
            <a:r>
              <a:rPr lang="fr-FR" sz="1100" dirty="0"/>
              <a:t>46,2 K€ en 2018 par </a:t>
            </a:r>
            <a:r>
              <a:rPr lang="fr-FR" sz="1100" dirty="0" smtClean="0"/>
              <a:t>rapport au BP </a:t>
            </a:r>
            <a:r>
              <a:rPr lang="fr-FR" sz="1100" dirty="0"/>
              <a:t>2017.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 </a:t>
            </a:r>
            <a:r>
              <a:rPr lang="fr-FR" sz="1100" b="1" dirty="0" smtClean="0"/>
              <a:t>la </a:t>
            </a:r>
            <a:r>
              <a:rPr lang="fr-FR" sz="1100" b="1" dirty="0"/>
              <a:t>mise en place </a:t>
            </a:r>
            <a:r>
              <a:rPr lang="fr-FR" sz="1100" b="1" dirty="0" smtClean="0"/>
              <a:t>d’études </a:t>
            </a:r>
            <a:r>
              <a:rPr lang="fr-FR" sz="1100" dirty="0"/>
              <a:t>visant à l’optimisation du fonctionnement de la </a:t>
            </a:r>
            <a:r>
              <a:rPr lang="fr-FR" sz="1100" dirty="0" smtClean="0"/>
              <a:t>collectivité </a:t>
            </a:r>
            <a:r>
              <a:rPr lang="fr-FR" sz="1100" dirty="0"/>
              <a:t> :</a:t>
            </a:r>
          </a:p>
          <a:p>
            <a:r>
              <a:rPr lang="fr-FR" sz="1100" dirty="0"/>
              <a:t> </a:t>
            </a:r>
          </a:p>
          <a:p>
            <a:pPr lvl="1"/>
            <a:r>
              <a:rPr lang="fr-FR" sz="1100" dirty="0" smtClean="0"/>
              <a:t>- Audit </a:t>
            </a:r>
            <a:r>
              <a:rPr lang="fr-FR" sz="1100" dirty="0"/>
              <a:t>pour amélioration de l’organisation des services Petite enfance (40 000 €)</a:t>
            </a:r>
          </a:p>
          <a:p>
            <a:pPr lvl="1"/>
            <a:r>
              <a:rPr lang="fr-FR" sz="1100" dirty="0" smtClean="0"/>
              <a:t>- Etude </a:t>
            </a:r>
            <a:r>
              <a:rPr lang="fr-FR" sz="1100" dirty="0"/>
              <a:t>des modes d’organisation et mode de financement du service de collecte et traitement des ordures ménagères : 40 000 €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</a:t>
            </a:r>
            <a:r>
              <a:rPr lang="fr-FR" sz="1100" b="1" dirty="0" smtClean="0"/>
              <a:t>La </a:t>
            </a:r>
            <a:r>
              <a:rPr lang="fr-FR" sz="1100" b="1" dirty="0"/>
              <a:t>participation de l’Agglo au projet de développement du territoire </a:t>
            </a:r>
            <a:r>
              <a:rPr lang="fr-FR" sz="1100" dirty="0"/>
              <a:t>portés en partenariat, et notamment pour le développement des aménagements en bord de Saône étudiés par le syndicat mixte du </a:t>
            </a:r>
            <a:r>
              <a:rPr lang="fr-FR" sz="1100" dirty="0" err="1"/>
              <a:t>Bordelan</a:t>
            </a:r>
            <a:r>
              <a:rPr lang="fr-FR" sz="1100" dirty="0"/>
              <a:t> (44 500 €)</a:t>
            </a:r>
          </a:p>
          <a:p>
            <a:r>
              <a:rPr lang="fr-FR" sz="1200" dirty="0"/>
              <a:t> </a:t>
            </a:r>
          </a:p>
          <a:p>
            <a:r>
              <a:rPr lang="fr-FR" sz="1200" b="1" u="sng" dirty="0" smtClean="0">
                <a:solidFill>
                  <a:srgbClr val="0070C0"/>
                </a:solidFill>
              </a:rPr>
              <a:t>Et des leviers mobilisés</a:t>
            </a:r>
            <a:r>
              <a:rPr lang="fr-FR" sz="1200" b="1" dirty="0" smtClean="0">
                <a:solidFill>
                  <a:srgbClr val="0070C0"/>
                </a:solidFill>
              </a:rPr>
              <a:t> :</a:t>
            </a:r>
          </a:p>
          <a:p>
            <a:endParaRPr lang="fr-FR" sz="1200" dirty="0"/>
          </a:p>
          <a:p>
            <a:pPr lvl="0"/>
            <a:r>
              <a:rPr lang="fr-FR" sz="1100" dirty="0" smtClean="0"/>
              <a:t>-</a:t>
            </a:r>
            <a:r>
              <a:rPr lang="fr-FR" sz="1100" b="1" dirty="0" smtClean="0"/>
              <a:t>la </a:t>
            </a:r>
            <a:r>
              <a:rPr lang="fr-FR" sz="1100" b="1" dirty="0"/>
              <a:t>poursuite des actions d’optimisation</a:t>
            </a:r>
            <a:r>
              <a:rPr lang="fr-FR" sz="1100" dirty="0"/>
              <a:t>, et les études proposées, qui permettront de définir des pistes à conduire à court terme 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-</a:t>
            </a:r>
            <a:r>
              <a:rPr lang="fr-FR" sz="1100" b="1" dirty="0" smtClean="0"/>
              <a:t>un </a:t>
            </a:r>
            <a:r>
              <a:rPr lang="fr-FR" sz="1100" b="1" dirty="0"/>
              <a:t>travail engagé avec les partenaires</a:t>
            </a:r>
            <a:r>
              <a:rPr lang="fr-FR" sz="1100" dirty="0"/>
              <a:t>, et notamment :</a:t>
            </a:r>
          </a:p>
          <a:p>
            <a:r>
              <a:rPr lang="fr-FR" sz="1100" dirty="0"/>
              <a:t> </a:t>
            </a:r>
          </a:p>
          <a:p>
            <a:pPr lvl="0"/>
            <a:r>
              <a:rPr lang="fr-FR" sz="1100" dirty="0" smtClean="0"/>
              <a:t>	- réduction </a:t>
            </a:r>
            <a:r>
              <a:rPr lang="fr-FR" sz="1100" dirty="0"/>
              <a:t>de la subvention à l’office de </a:t>
            </a:r>
            <a:r>
              <a:rPr lang="fr-FR" sz="1100" dirty="0" smtClean="0"/>
              <a:t>tourisme : -</a:t>
            </a:r>
            <a:r>
              <a:rPr lang="fr-FR" sz="1100" dirty="0"/>
              <a:t>106 500 </a:t>
            </a:r>
            <a:r>
              <a:rPr lang="fr-FR" sz="1100" dirty="0" smtClean="0"/>
              <a:t>€</a:t>
            </a:r>
            <a:endParaRPr lang="fr-FR" sz="1100" dirty="0"/>
          </a:p>
          <a:p>
            <a:r>
              <a:rPr lang="fr-FR" sz="1100" dirty="0"/>
              <a:t> </a:t>
            </a:r>
            <a:r>
              <a:rPr lang="fr-FR" sz="1100" dirty="0" smtClean="0"/>
              <a:t>	-  diminution </a:t>
            </a:r>
            <a:r>
              <a:rPr lang="fr-FR" sz="1100" dirty="0"/>
              <a:t>de la subvention au budget annexe économie (-100 000 €), qui  dispose de marges de </a:t>
            </a:r>
            <a:r>
              <a:rPr lang="fr-FR" sz="1100" dirty="0" smtClean="0"/>
              <a:t>	manœuvre </a:t>
            </a:r>
            <a:r>
              <a:rPr lang="fr-FR" sz="1100" dirty="0"/>
              <a:t>pour mobiliser l’emprunt</a:t>
            </a:r>
            <a:r>
              <a:rPr lang="fr-FR" sz="1100" dirty="0" smtClean="0"/>
              <a:t>.</a:t>
            </a:r>
          </a:p>
          <a:p>
            <a:r>
              <a:rPr lang="fr-FR" sz="1100" b="1" dirty="0" smtClean="0"/>
              <a:t>Rappel</a:t>
            </a:r>
            <a:r>
              <a:rPr lang="fr-FR" sz="1100" dirty="0" smtClean="0"/>
              <a:t> : mise en place de l’AC d’investissement en 2017 ( permet de contenir les ouvertures de crédits 2018)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6515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 smtClean="0"/>
              <a:t>ORIENTATIONS  BUDGETAIRES  2018 - FONCTIONNEMENT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7192"/>
            <a:ext cx="822960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endParaRPr lang="fr-FR" sz="18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7F6-8829-48E8-981A-7E987D525E7A}" type="slidenum">
              <a:rPr lang="fr-FR" smtClean="0"/>
              <a:t>9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484784"/>
            <a:ext cx="8352928" cy="2893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Principales dépenses :</a:t>
            </a:r>
          </a:p>
          <a:p>
            <a:endParaRPr lang="fr-FR" sz="1200" dirty="0" smtClean="0"/>
          </a:p>
          <a:p>
            <a:r>
              <a:rPr lang="fr-FR" sz="1200" b="1" u="sng" dirty="0" smtClean="0">
                <a:solidFill>
                  <a:srgbClr val="0070C0"/>
                </a:solidFill>
              </a:rPr>
              <a:t>Charges à caractère général </a:t>
            </a:r>
            <a:r>
              <a:rPr lang="fr-FR" sz="1200" b="1" dirty="0">
                <a:solidFill>
                  <a:srgbClr val="0070C0"/>
                </a:solidFill>
              </a:rPr>
              <a:t> </a:t>
            </a:r>
            <a:r>
              <a:rPr lang="fr-FR" sz="1200" b="1" dirty="0" smtClean="0">
                <a:solidFill>
                  <a:srgbClr val="0070C0"/>
                </a:solidFill>
              </a:rPr>
              <a:t>: 5 765 434 €</a:t>
            </a:r>
            <a:endParaRPr lang="fr-FR" sz="1200" b="1" dirty="0">
              <a:solidFill>
                <a:srgbClr val="0070C0"/>
              </a:solidFill>
            </a:endParaRPr>
          </a:p>
          <a:p>
            <a:r>
              <a:rPr lang="fr-FR" sz="1200" dirty="0"/>
              <a:t> </a:t>
            </a:r>
            <a:endParaRPr lang="fr-FR" sz="1200" dirty="0" smtClean="0"/>
          </a:p>
          <a:p>
            <a:pPr marL="171450" lvl="0" indent="-171450">
              <a:buFontTx/>
              <a:buChar char="-"/>
            </a:pPr>
            <a:r>
              <a:rPr lang="fr-FR" sz="1100" b="1" dirty="0" smtClean="0"/>
              <a:t>Un </a:t>
            </a:r>
            <a:r>
              <a:rPr lang="fr-FR" sz="1100" b="1" dirty="0"/>
              <a:t>resserrement des crédits ouverts </a:t>
            </a:r>
            <a:r>
              <a:rPr lang="fr-FR" sz="1100" dirty="0"/>
              <a:t>au vu des dépenses réalisées. </a:t>
            </a:r>
            <a:endParaRPr lang="fr-FR" sz="1100" dirty="0" smtClean="0"/>
          </a:p>
          <a:p>
            <a:pPr lvl="0"/>
            <a:endParaRPr lang="fr-FR" sz="1100" dirty="0" smtClean="0"/>
          </a:p>
          <a:p>
            <a:pPr lvl="0"/>
            <a:r>
              <a:rPr lang="fr-FR" sz="1100" dirty="0" smtClean="0"/>
              <a:t>Objectif : se rapprocher d’un niveau correspondant à +</a:t>
            </a:r>
            <a:r>
              <a:rPr lang="fr-FR" sz="1100" dirty="0"/>
              <a:t>1.2 % par rapport au réalisé prévisionnel de 2017.</a:t>
            </a:r>
          </a:p>
          <a:p>
            <a:endParaRPr lang="fr-FR" sz="1100" dirty="0" smtClean="0"/>
          </a:p>
          <a:p>
            <a:endParaRPr lang="fr-FR" sz="1100" dirty="0"/>
          </a:p>
          <a:p>
            <a:r>
              <a:rPr lang="fr-FR" sz="1100" dirty="0" smtClean="0"/>
              <a:t>- </a:t>
            </a:r>
            <a:r>
              <a:rPr lang="fr-FR" sz="1100" b="1" dirty="0" smtClean="0"/>
              <a:t>la </a:t>
            </a:r>
            <a:r>
              <a:rPr lang="fr-FR" sz="1100" b="1" dirty="0"/>
              <a:t>mise en place </a:t>
            </a:r>
            <a:r>
              <a:rPr lang="fr-FR" sz="1100" b="1" dirty="0" smtClean="0"/>
              <a:t>d’études </a:t>
            </a:r>
            <a:r>
              <a:rPr lang="fr-FR" sz="1100" dirty="0"/>
              <a:t>visant </a:t>
            </a:r>
            <a:r>
              <a:rPr lang="fr-FR" sz="1100" dirty="0" smtClean="0"/>
              <a:t>une optimisation </a:t>
            </a:r>
            <a:r>
              <a:rPr lang="fr-FR" sz="1100" dirty="0"/>
              <a:t>du fonctionnement de la </a:t>
            </a:r>
            <a:r>
              <a:rPr lang="fr-FR" sz="1100" dirty="0" smtClean="0"/>
              <a:t>collectivité </a:t>
            </a:r>
            <a:r>
              <a:rPr lang="fr-FR" sz="1100" dirty="0"/>
              <a:t> :</a:t>
            </a:r>
          </a:p>
          <a:p>
            <a:r>
              <a:rPr lang="fr-FR" sz="1100" dirty="0"/>
              <a:t> </a:t>
            </a:r>
          </a:p>
          <a:p>
            <a:pPr lvl="1"/>
            <a:r>
              <a:rPr lang="fr-FR" sz="1100" dirty="0" smtClean="0"/>
              <a:t>- Audit </a:t>
            </a:r>
            <a:r>
              <a:rPr lang="fr-FR" sz="1100" dirty="0"/>
              <a:t>pour amélioration de l’organisation des services Petite enfance (40 000 €)</a:t>
            </a:r>
          </a:p>
          <a:p>
            <a:pPr lvl="1"/>
            <a:r>
              <a:rPr lang="fr-FR" sz="1100" dirty="0" smtClean="0"/>
              <a:t>- Etude </a:t>
            </a:r>
            <a:r>
              <a:rPr lang="fr-FR" sz="1100" dirty="0"/>
              <a:t>des modes d’organisation et mode de financement du service de collecte et traitement des ordures ménagères : 40 000 €</a:t>
            </a:r>
          </a:p>
          <a:p>
            <a:r>
              <a:rPr lang="fr-FR" sz="1200" dirty="0"/>
              <a:t> </a:t>
            </a:r>
          </a:p>
          <a:p>
            <a:r>
              <a:rPr lang="fr-FR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268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11624</TotalTime>
  <Words>1703</Words>
  <Application>Microsoft Office PowerPoint</Application>
  <PresentationFormat>Affichage à l'écran (4:3)</PresentationFormat>
  <Paragraphs>641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Clarté</vt:lpstr>
      <vt:lpstr>RAPPORT D’ORIENTATIONS BUDGETAIRES 2018</vt:lpstr>
      <vt:lpstr>OBJECTIF</vt:lpstr>
      <vt:lpstr>Contexte national </vt:lpstr>
      <vt:lpstr>Contexte national </vt:lpstr>
      <vt:lpstr>Contexte national</vt:lpstr>
      <vt:lpstr>Contexte national</vt:lpstr>
      <vt:lpstr>ORIENTATIONS  BUDGETAIRES 2018</vt:lpstr>
      <vt:lpstr>ORIENTATIONS  BUDGETAIRES 2018 - FONCTIONNEMENT</vt:lpstr>
      <vt:lpstr>ORIENTATIONS  BUDGETAIRES  2018 - FONCTIONNEMENT</vt:lpstr>
      <vt:lpstr>ORIENTATIONS  2018 - FONCTIONNEMENT</vt:lpstr>
      <vt:lpstr>ORIENTATIONS  2018 - FONCTIONNEMENT</vt:lpstr>
      <vt:lpstr>ORIENTATIONS  BUDGETAIRES 2018 - FONCTIONNEMENT</vt:lpstr>
      <vt:lpstr>ORIENTATIONS  BUDGETAIRES  2018 : INVESTISSEMENT</vt:lpstr>
      <vt:lpstr>Orientations budgétaires 2018 : INVESTISSEMENT</vt:lpstr>
      <vt:lpstr>ORIENTATIONS BUDGETAIRES  2018 : PROSPECTIVES FINANCIERES</vt:lpstr>
      <vt:lpstr>ORIENTATIONS BUDGETAIRES  2018 : PROSPECTIVES FINANCIERES</vt:lpstr>
      <vt:lpstr>ORIENTATIONS BUDGETAIRES  2018 : PROSPECTIVES FINANCIERES</vt:lpstr>
      <vt:lpstr>ORIENTATIONS BUDGETAIRES  2018 : PROSPECTIVES FINANCIERES</vt:lpstr>
      <vt:lpstr>ORIENTATIONS BUDGETAIRES  2018 : PROSPECTIVES FINANCIERES</vt:lpstr>
      <vt:lpstr>ORIENTATIONS BUDGETAIRES  2018 - BUDGETS  ANNEXES</vt:lpstr>
      <vt:lpstr>ORIENTATIONS 2018 : BUDGETS ANNEXES EAU ET ASSAINISSEMENT</vt:lpstr>
      <vt:lpstr>ORIENTATIONS BUDGETAIRES 2018 : BUDGETS ANNEXES </vt:lpstr>
      <vt:lpstr>ORIENTATIONS BUDGETAIRES 2018 : BUDGETS ANNEXES </vt:lpstr>
      <vt:lpstr>RAPPORT SUR LA DETTE</vt:lpstr>
      <vt:lpstr>RAPPORT SUR LA DETTE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 D’ORIENTATIONS BUDGETAIRES 2016</dc:title>
  <dc:creator>BRIAND Oriane</dc:creator>
  <cp:lastModifiedBy>VIALETTE Camille</cp:lastModifiedBy>
  <cp:revision>413</cp:revision>
  <cp:lastPrinted>2018-02-13T20:41:35Z</cp:lastPrinted>
  <dcterms:created xsi:type="dcterms:W3CDTF">2016-02-10T18:00:19Z</dcterms:created>
  <dcterms:modified xsi:type="dcterms:W3CDTF">2018-03-14T13:32:11Z</dcterms:modified>
</cp:coreProperties>
</file>